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handoutMasterIdLst>
    <p:handoutMasterId r:id="rId99"/>
  </p:handoutMasterIdLst>
  <p:sldIdLst>
    <p:sldId id="548" r:id="rId2"/>
    <p:sldId id="641" r:id="rId3"/>
    <p:sldId id="642" r:id="rId4"/>
    <p:sldId id="549" r:id="rId5"/>
    <p:sldId id="643" r:id="rId6"/>
    <p:sldId id="669" r:id="rId7"/>
    <p:sldId id="678" r:id="rId8"/>
    <p:sldId id="616" r:id="rId9"/>
    <p:sldId id="645" r:id="rId10"/>
    <p:sldId id="646" r:id="rId11"/>
    <p:sldId id="617" r:id="rId12"/>
    <p:sldId id="542" r:id="rId13"/>
    <p:sldId id="648" r:id="rId14"/>
    <p:sldId id="644" r:id="rId15"/>
    <p:sldId id="647" r:id="rId16"/>
    <p:sldId id="635" r:id="rId17"/>
    <p:sldId id="517" r:id="rId18"/>
    <p:sldId id="636" r:id="rId19"/>
    <p:sldId id="634" r:id="rId20"/>
    <p:sldId id="580" r:id="rId21"/>
    <p:sldId id="581" r:id="rId22"/>
    <p:sldId id="582" r:id="rId23"/>
    <p:sldId id="637" r:id="rId24"/>
    <p:sldId id="638" r:id="rId25"/>
    <p:sldId id="585" r:id="rId26"/>
    <p:sldId id="649" r:id="rId27"/>
    <p:sldId id="650" r:id="rId28"/>
    <p:sldId id="651" r:id="rId29"/>
    <p:sldId id="652" r:id="rId30"/>
    <p:sldId id="653" r:id="rId31"/>
    <p:sldId id="619" r:id="rId32"/>
    <p:sldId id="654" r:id="rId33"/>
    <p:sldId id="657" r:id="rId34"/>
    <p:sldId id="658" r:id="rId35"/>
    <p:sldId id="659" r:id="rId36"/>
    <p:sldId id="660" r:id="rId37"/>
    <p:sldId id="655" r:id="rId38"/>
    <p:sldId id="620" r:id="rId39"/>
    <p:sldId id="663" r:id="rId40"/>
    <p:sldId id="664" r:id="rId41"/>
    <p:sldId id="621" r:id="rId42"/>
    <p:sldId id="661" r:id="rId43"/>
    <p:sldId id="622" r:id="rId44"/>
    <p:sldId id="670" r:id="rId45"/>
    <p:sldId id="666" r:id="rId46"/>
    <p:sldId id="662" r:id="rId47"/>
    <p:sldId id="667" r:id="rId48"/>
    <p:sldId id="639" r:id="rId49"/>
    <p:sldId id="610" r:id="rId50"/>
    <p:sldId id="674" r:id="rId51"/>
    <p:sldId id="675" r:id="rId52"/>
    <p:sldId id="676" r:id="rId53"/>
    <p:sldId id="677" r:id="rId54"/>
    <p:sldId id="671" r:id="rId55"/>
    <p:sldId id="668" r:id="rId56"/>
    <p:sldId id="672" r:id="rId57"/>
    <p:sldId id="686" r:id="rId58"/>
    <p:sldId id="673" r:id="rId59"/>
    <p:sldId id="629" r:id="rId60"/>
    <p:sldId id="694" r:id="rId61"/>
    <p:sldId id="695" r:id="rId62"/>
    <p:sldId id="690" r:id="rId63"/>
    <p:sldId id="691" r:id="rId64"/>
    <p:sldId id="688" r:id="rId65"/>
    <p:sldId id="692" r:id="rId66"/>
    <p:sldId id="693" r:id="rId67"/>
    <p:sldId id="687" r:id="rId68"/>
    <p:sldId id="697" r:id="rId69"/>
    <p:sldId id="698" r:id="rId70"/>
    <p:sldId id="699" r:id="rId71"/>
    <p:sldId id="701" r:id="rId72"/>
    <p:sldId id="685" r:id="rId73"/>
    <p:sldId id="684" r:id="rId74"/>
    <p:sldId id="683" r:id="rId75"/>
    <p:sldId id="679" r:id="rId76"/>
    <p:sldId id="680" r:id="rId77"/>
    <p:sldId id="615" r:id="rId78"/>
    <p:sldId id="681" r:id="rId79"/>
    <p:sldId id="682" r:id="rId80"/>
    <p:sldId id="640" r:id="rId81"/>
    <p:sldId id="632" r:id="rId82"/>
    <p:sldId id="633" r:id="rId83"/>
    <p:sldId id="631" r:id="rId84"/>
    <p:sldId id="630" r:id="rId85"/>
    <p:sldId id="518" r:id="rId86"/>
    <p:sldId id="519" r:id="rId87"/>
    <p:sldId id="520" r:id="rId88"/>
    <p:sldId id="521" r:id="rId89"/>
    <p:sldId id="522" r:id="rId90"/>
    <p:sldId id="523" r:id="rId91"/>
    <p:sldId id="524" r:id="rId92"/>
    <p:sldId id="623" r:id="rId93"/>
    <p:sldId id="624" r:id="rId94"/>
    <p:sldId id="625" r:id="rId95"/>
    <p:sldId id="626" r:id="rId96"/>
    <p:sldId id="627" r:id="rId97"/>
  </p:sldIdLst>
  <p:sldSz cx="9144000" cy="5715000" type="screen16x1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9900"/>
    <a:srgbClr val="FF9900"/>
    <a:srgbClr val="FF9933"/>
    <a:srgbClr val="FF0000"/>
    <a:srgbClr val="FF0066"/>
    <a:srgbClr val="CC006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60" autoAdjust="0"/>
    <p:restoredTop sz="62381" autoAdjust="0"/>
  </p:normalViewPr>
  <p:slideViewPr>
    <p:cSldViewPr snapToGrid="0" snapToObjects="1">
      <p:cViewPr varScale="1">
        <p:scale>
          <a:sx n="122" d="100"/>
          <a:sy n="122" d="100"/>
        </p:scale>
        <p:origin x="584" y="192"/>
      </p:cViewPr>
      <p:guideLst>
        <p:guide orient="horz" pos="3599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747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2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39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39.wmf"/><Relationship Id="rId4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2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42515D6-57B5-4555-AB7A-898273FCB45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8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1D8EA5-57AF-4059-B69E-BC9EF086811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5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14DC4F07-1C64-43E1-BE81-AC5D56BD9E97}" type="slidenum">
              <a:rPr lang="de-DE" sz="1200" smtClean="0"/>
              <a:pPr eaLnBrk="1" hangingPunct="1"/>
              <a:t>1</a:t>
            </a:fld>
            <a:endParaRPr lang="de-DE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13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AAAADDD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Stochastic</a:t>
            </a:r>
            <a:r>
              <a:rPr lang="de-DE" dirty="0"/>
              <a:t> vs. </a:t>
            </a:r>
            <a:r>
              <a:rPr lang="de-DE" dirty="0" err="1"/>
              <a:t>Deterministic</a:t>
            </a:r>
            <a:r>
              <a:rPr lang="de-DE" dirty="0"/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3831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14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obsrve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collect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72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15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Individual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1010000</a:t>
            </a:r>
          </a:p>
        </p:txBody>
      </p:sp>
    </p:spTree>
    <p:extLst>
      <p:ext uri="{BB962C8B-B14F-4D97-AF65-F5344CB8AC3E}">
        <p14:creationId xmlns:p14="http://schemas.microsoft.com/office/powerpoint/2010/main" val="157216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16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  <p:extLst>
      <p:ext uri="{BB962C8B-B14F-4D97-AF65-F5344CB8AC3E}">
        <p14:creationId xmlns:p14="http://schemas.microsoft.com/office/powerpoint/2010/main" val="2281691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17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18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  <p:extLst>
      <p:ext uri="{BB962C8B-B14F-4D97-AF65-F5344CB8AC3E}">
        <p14:creationId xmlns:p14="http://schemas.microsoft.com/office/powerpoint/2010/main" val="100663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19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attendees</a:t>
            </a:r>
            <a:r>
              <a:rPr lang="de-DE" dirty="0"/>
              <a:t> </a:t>
            </a:r>
            <a:r>
              <a:rPr lang="de-DE" dirty="0" err="1"/>
              <a:t>decompose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Bernoulli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138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2657183-667E-4917-A637-EF98057BBDE4}" type="slidenum">
              <a:rPr lang="de-DE" sz="1200"/>
              <a:pPr algn="r" eaLnBrk="1" hangingPunct="1"/>
              <a:t>20</a:t>
            </a:fld>
            <a:endParaRPr lang="de-D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individual </a:t>
            </a:r>
            <a:r>
              <a:rPr lang="de-DE" dirty="0" err="1"/>
              <a:t>and</a:t>
            </a:r>
            <a:r>
              <a:rPr lang="de-DE" dirty="0"/>
              <a:t> time </a:t>
            </a:r>
            <a:r>
              <a:rPr lang="de-DE" dirty="0" err="1"/>
              <a:t>specific</a:t>
            </a:r>
            <a:r>
              <a:rPr lang="de-DE" dirty="0"/>
              <a:t>.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tables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5F508815-58AD-4E4E-B1A7-407B25ECC040}" type="slidenum">
              <a:rPr lang="de-DE" sz="1200"/>
              <a:pPr algn="r" eaLnBrk="1" hangingPunct="1"/>
              <a:t>21</a:t>
            </a:fld>
            <a:endParaRPr lang="de-DE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phi</a:t>
            </a:r>
            <a:r>
              <a:rPr lang="de-DE" dirty="0"/>
              <a:t>(1,2) 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individual 1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2 </a:t>
            </a:r>
            <a:r>
              <a:rPr lang="de-DE" dirty="0" err="1"/>
              <a:t>and</a:t>
            </a:r>
            <a:r>
              <a:rPr lang="de-DE" dirty="0"/>
              <a:t> 3.</a:t>
            </a:r>
          </a:p>
          <a:p>
            <a:pPr eaLnBrk="1" hangingPunct="1">
              <a:buFontTx/>
              <a:buChar char="-"/>
            </a:pPr>
            <a:r>
              <a:rPr lang="de-DE" dirty="0"/>
              <a:t> This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on an </a:t>
            </a:r>
            <a:r>
              <a:rPr lang="de-DE" dirty="0" err="1"/>
              <a:t>interval</a:t>
            </a:r>
            <a:r>
              <a:rPr lang="de-DE" dirty="0"/>
              <a:t>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D250310-C57A-497A-BB4C-E4D77AA0F696}" type="slidenum">
              <a:rPr lang="de-DE" sz="1200"/>
              <a:pPr algn="r" eaLnBrk="1" hangingPunct="1"/>
              <a:t>22</a:t>
            </a:fld>
            <a:endParaRPr lang="de-D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829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82790FCB-07F6-4F65-AFFC-49648DFE7CBA}" type="slidenum">
              <a:rPr lang="de-DE" sz="1200"/>
              <a:pPr algn="r" eaLnBrk="1" hangingPunct="1"/>
              <a:t>23</a:t>
            </a:fld>
            <a:endParaRPr lang="de-DE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CJS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, so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individual. </a:t>
            </a:r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consequence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CJS </a:t>
            </a:r>
            <a:r>
              <a:rPr lang="de-DE" dirty="0" err="1"/>
              <a:t>model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individual 1,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occasion</a:t>
            </a:r>
            <a:r>
              <a:rPr lang="de-DE" dirty="0"/>
              <a:t> 2.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individual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p1,2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prob at </a:t>
            </a:r>
            <a:r>
              <a:rPr lang="de-DE" dirty="0" err="1"/>
              <a:t>occasion</a:t>
            </a:r>
            <a:r>
              <a:rPr lang="de-DE" dirty="0"/>
              <a:t> 2. </a:t>
            </a:r>
          </a:p>
        </p:txBody>
      </p:sp>
    </p:spTree>
    <p:extLst>
      <p:ext uri="{BB962C8B-B14F-4D97-AF65-F5344CB8AC3E}">
        <p14:creationId xmlns:p14="http://schemas.microsoft.com/office/powerpoint/2010/main" val="4752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82790FCB-07F6-4F65-AFFC-49648DFE7CBA}" type="slidenum">
              <a:rPr lang="de-DE" sz="1200"/>
              <a:pPr algn="r" eaLnBrk="1" hangingPunct="1"/>
              <a:t>24</a:t>
            </a:fld>
            <a:endParaRPr lang="de-DE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individual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prob at time 3 </a:t>
            </a:r>
            <a:r>
              <a:rPr lang="de-DE" dirty="0" err="1"/>
              <a:t>and</a:t>
            </a:r>
            <a:r>
              <a:rPr lang="de-DE" dirty="0"/>
              <a:t> so on.</a:t>
            </a:r>
          </a:p>
        </p:txBody>
      </p:sp>
    </p:spTree>
    <p:extLst>
      <p:ext uri="{BB962C8B-B14F-4D97-AF65-F5344CB8AC3E}">
        <p14:creationId xmlns:p14="http://schemas.microsoft.com/office/powerpoint/2010/main" val="4247643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25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26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3939053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27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113796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28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173504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29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3342559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30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757318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400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37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4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GB" dirty="0"/>
              <a:t>Knowing survival rates is important for studies in different fields. You know this better than me, and I think that you have decided to join this course because you are aware of this.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The principle is easy: give an example.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Big problem: some individuals are overseen. This results in an underestimation of the survival rate.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49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50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552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51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3502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52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080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53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0959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54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551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55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844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56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067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57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168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58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426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GB" dirty="0"/>
              <a:t>Knowing survival rates is important for studies in different fields. You know this better than me, and I think that you have decided to join this course because you are aware of this.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The principle is easy: give an example.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Big problem: some individuals are overseen. This results in an underestimation of the survival rate. </a:t>
            </a:r>
          </a:p>
        </p:txBody>
      </p:sp>
    </p:spTree>
    <p:extLst>
      <p:ext uri="{BB962C8B-B14F-4D97-AF65-F5344CB8AC3E}">
        <p14:creationId xmlns:p14="http://schemas.microsoft.com/office/powerpoint/2010/main" val="120148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59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63854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60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0431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512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34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997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99958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65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99052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66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90632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67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3762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68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9196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97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96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70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43623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4221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31223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5888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0348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75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7271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76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2945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77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78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4733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0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2246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6832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2300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84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BDDA26BB-40E7-42D1-B833-BCA790609BBC}" type="slidenum">
              <a:rPr lang="de-DE" sz="1200" smtClean="0"/>
              <a:pPr eaLnBrk="1" hangingPunct="1"/>
              <a:t>85</a:t>
            </a:fld>
            <a:endParaRPr lang="de-DE" sz="1200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DA200E24-83E9-44CE-9D0E-3C1D2DF1A8C5}" type="slidenum">
              <a:rPr lang="de-DE" sz="1200" smtClean="0"/>
              <a:pPr eaLnBrk="1" hangingPunct="1"/>
              <a:t>86</a:t>
            </a:fld>
            <a:endParaRPr lang="de-DE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D0C6DD6-FC6E-4A26-9A6C-EEF138D9670A}" type="slidenum">
              <a:rPr lang="de-DE" sz="1200" smtClean="0"/>
              <a:pPr eaLnBrk="1" hangingPunct="1"/>
              <a:t>87</a:t>
            </a:fld>
            <a:endParaRPr lang="de-DE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3AD43149-FCB1-43D4-BDE7-554CA53DF81A}" type="slidenum">
              <a:rPr lang="de-DE" sz="1200" smtClean="0"/>
              <a:pPr eaLnBrk="1" hangingPunct="1"/>
              <a:t>88</a:t>
            </a:fld>
            <a:endParaRPr lang="de-DE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CF28771E-EE7A-42C9-978C-F518B40BC5C6}" type="slidenum">
              <a:rPr lang="de-DE" sz="1200" smtClean="0"/>
              <a:pPr eaLnBrk="1" hangingPunct="1"/>
              <a:t>89</a:t>
            </a:fld>
            <a:endParaRPr lang="de-DE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5604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6361E3F-88B1-433B-8C45-EA03C1450CF9}" type="slidenum">
              <a:rPr lang="de-DE" sz="1200" smtClean="0"/>
              <a:pPr eaLnBrk="1" hangingPunct="1"/>
              <a:t>90</a:t>
            </a:fld>
            <a:endParaRPr lang="de-DE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95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96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Courtesy</a:t>
            </a:r>
            <a:r>
              <a:rPr lang="fr-FR" dirty="0"/>
              <a:t> Jose </a:t>
            </a:r>
            <a:r>
              <a:rPr lang="fr-FR" dirty="0" err="1"/>
              <a:t>Lahoz-Monfort</a:t>
            </a:r>
            <a:r>
              <a:rPr lang="fr-FR" dirty="0"/>
              <a:t> &amp; Sarah </a:t>
            </a:r>
            <a:r>
              <a:rPr lang="fr-FR" dirty="0" err="1"/>
              <a:t>Wanless</a:t>
            </a:r>
            <a:endParaRPr lang="fr-FR" dirty="0"/>
          </a:p>
          <a:p>
            <a:r>
              <a:rPr lang="fr-FR" dirty="0"/>
              <a:t>Common guillemots</a:t>
            </a:r>
          </a:p>
          <a:p>
            <a:r>
              <a:rPr lang="fr-FR" dirty="0"/>
              <a:t>Isle of May in Scotland</a:t>
            </a:r>
          </a:p>
          <a:p>
            <a:r>
              <a:rPr lang="fr-FR" dirty="0"/>
              <a:t>https://</a:t>
            </a:r>
            <a:r>
              <a:rPr lang="fr-FR" dirty="0" err="1"/>
              <a:t>bit.ly</a:t>
            </a:r>
            <a:r>
              <a:rPr lang="fr-FR" dirty="0"/>
              <a:t>/390ABBu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00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12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sz="2400" dirty="0"/>
              <a:t>The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wish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had</a:t>
            </a:r>
            <a:r>
              <a:rPr lang="de-DE" sz="2400" dirty="0"/>
              <a:t>.</a:t>
            </a:r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/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Bayesian workshop\Buch Projekt\Bilder\557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9" y="0"/>
            <a:ext cx="904258" cy="6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A9C24-2857-4926-988C-4590BE06CB3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9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6B60A-AEAB-449C-84AA-B1BEA67E0F3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77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08000"/>
            <a:ext cx="19431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08000"/>
            <a:ext cx="56769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1436F-6A39-444F-9271-7B9FED03A21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2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E630F-D6C7-4F9F-A2A2-75EA103AA87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3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1C94D-FB95-402C-899C-7E435BD46F9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5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AC5D-3212-4F14-A676-B874C3F8008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7B390-6840-480D-A526-1B8C2FDF3DC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82F3-17FD-44B5-A32B-51C0CD791BC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4B661-FEA0-465F-9745-6A4783D5717C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9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3738-61FA-486D-BD4B-C76C5F046C5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8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63F4D-3DBF-42F7-AF19-BB06B91B02E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1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22F5730-CAC2-427D-9848-0ECC8BA0852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3.png"/><Relationship Id="rId5" Type="http://schemas.openxmlformats.org/officeDocument/2006/relationships/image" Target="../media/image28.wmf"/><Relationship Id="rId10" Type="http://schemas.openxmlformats.org/officeDocument/2006/relationships/image" Target="../media/image30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11" Type="http://schemas.openxmlformats.org/officeDocument/2006/relationships/image" Target="../media/image34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6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4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24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5.bin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6.bin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66450"/>
            <a:ext cx="7772400" cy="9525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Calibri"/>
              </a:rPr>
              <a:t>Bayesian integrated population modeling using JAGS</a:t>
            </a:r>
            <a:br>
              <a:rPr lang="de-CH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4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Estimation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of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survival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probabilities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using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capture-recapture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data</a:t>
            </a:r>
            <a:r>
              <a:rPr lang="de-CH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18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endParaRPr lang="en-GB" sz="3200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56787" y="3860216"/>
            <a:ext cx="201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Natural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97995" y="5029608"/>
            <a:ext cx="424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… also </a:t>
            </a:r>
            <a:r>
              <a:rPr lang="de-CH" b="1" i="1" dirty="0" err="1">
                <a:latin typeface="Calibri" panose="020F0502020204030204" pitchFamily="34" charset="0"/>
              </a:rPr>
              <a:t>genetic</a:t>
            </a:r>
            <a:r>
              <a:rPr lang="de-CH" b="1" i="1" dirty="0">
                <a:latin typeface="Calibri" panose="020F0502020204030204" pitchFamily="34" charset="0"/>
              </a:rPr>
              <a:t> &amp; </a:t>
            </a:r>
            <a:r>
              <a:rPr lang="de-CH" b="1" i="1" dirty="0" err="1">
                <a:latin typeface="Calibri" panose="020F0502020204030204" pitchFamily="34" charset="0"/>
              </a:rPr>
              <a:t>acoustic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CF6659-6BD7-2549-95D9-1E6AE305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7" y="3197641"/>
            <a:ext cx="2754000" cy="206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4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2623925"/>
            <a:ext cx="4916804" cy="303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75284" y="140018"/>
            <a:ext cx="8546293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>
                <a:latin typeface="Calibri" pitchFamily="34" charset="0"/>
              </a:rPr>
              <a:t>Individual </a:t>
            </a:r>
            <a:r>
              <a:rPr lang="de-DE" sz="2800" b="1" kern="0" dirty="0" err="1">
                <a:latin typeface="Calibri" pitchFamily="34" charset="0"/>
              </a:rPr>
              <a:t>capture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histories</a:t>
            </a:r>
            <a:r>
              <a:rPr lang="de-DE" sz="2800" b="1" kern="0" dirty="0">
                <a:latin typeface="Calibri" pitchFamily="34" charset="0"/>
              </a:rPr>
              <a:t> – longitudinal </a:t>
            </a:r>
            <a:r>
              <a:rPr lang="de-DE" sz="2800" b="1" kern="0" dirty="0" err="1">
                <a:latin typeface="Calibri" pitchFamily="34" charset="0"/>
              </a:rPr>
              <a:t>monitoring</a:t>
            </a:r>
            <a:endParaRPr lang="en-GB" sz="2800" b="1" kern="0" dirty="0">
              <a:latin typeface="Calibri" pitchFamily="34" charset="0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4" y="788671"/>
            <a:ext cx="6839102" cy="171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6" y="3754745"/>
            <a:ext cx="1075334" cy="190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80" y="2618902"/>
            <a:ext cx="1540840" cy="150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B2C34D-778E-8845-9FE9-38A32C98A608}"/>
              </a:ext>
            </a:extLst>
          </p:cNvPr>
          <p:cNvSpPr/>
          <p:nvPr/>
        </p:nvSpPr>
        <p:spPr>
          <a:xfrm>
            <a:off x="6710840" y="5051762"/>
            <a:ext cx="2412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/>
              <a:t>S. </a:t>
            </a:r>
            <a:r>
              <a:rPr lang="fr-FR" sz="1400" dirty="0" err="1"/>
              <a:t>Wanless</a:t>
            </a:r>
            <a:r>
              <a:rPr lang="fr-FR" sz="1400" dirty="0"/>
              <a:t>, J. </a:t>
            </a:r>
            <a:r>
              <a:rPr lang="fr-FR" sz="1400" dirty="0" err="1"/>
              <a:t>Lahoz-Monfort</a:t>
            </a:r>
            <a:r>
              <a:rPr lang="fr-FR" sz="1400" dirty="0"/>
              <a:t> </a:t>
            </a:r>
          </a:p>
          <a:p>
            <a:r>
              <a:rPr lang="fr-FR" sz="1400" dirty="0"/>
              <a:t>https://</a:t>
            </a:r>
            <a:r>
              <a:rPr lang="fr-FR" sz="1400" dirty="0" err="1"/>
              <a:t>bit.ly</a:t>
            </a:r>
            <a:r>
              <a:rPr lang="fr-FR" sz="1400" dirty="0"/>
              <a:t>/390ABBu</a:t>
            </a:r>
          </a:p>
        </p:txBody>
      </p:sp>
    </p:spTree>
    <p:extLst>
      <p:ext uri="{BB962C8B-B14F-4D97-AF65-F5344CB8AC3E}">
        <p14:creationId xmlns:p14="http://schemas.microsoft.com/office/powerpoint/2010/main" val="126120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8B682D9-717F-0C4A-85E3-A6E0247F848D}"/>
              </a:ext>
            </a:extLst>
          </p:cNvPr>
          <p:cNvSpPr txBox="1"/>
          <p:nvPr/>
        </p:nvSpPr>
        <p:spPr>
          <a:xfrm>
            <a:off x="3903097" y="4430425"/>
            <a:ext cx="3207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states: AAAADDD</a:t>
            </a:r>
          </a:p>
        </p:txBody>
      </p:sp>
    </p:spTree>
    <p:extLst>
      <p:ext uri="{BB962C8B-B14F-4D97-AF65-F5344CB8AC3E}">
        <p14:creationId xmlns:p14="http://schemas.microsoft.com/office/powerpoint/2010/main" val="217913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463551" y="1736875"/>
            <a:ext cx="8094813" cy="2794118"/>
            <a:chOff x="463551" y="1736875"/>
            <a:chExt cx="8094813" cy="2794118"/>
          </a:xfrm>
        </p:grpSpPr>
        <p:sp>
          <p:nvSpPr>
            <p:cNvPr id="9239" name="Rectangle 66"/>
            <p:cNvSpPr>
              <a:spLocks noChangeArrowheads="1"/>
            </p:cNvSpPr>
            <p:nvPr/>
          </p:nvSpPr>
          <p:spPr bwMode="auto">
            <a:xfrm>
              <a:off x="511176" y="3653317"/>
              <a:ext cx="1089025" cy="328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9240" name="Text Box 36"/>
            <p:cNvSpPr txBox="1">
              <a:spLocks noChangeArrowheads="1"/>
            </p:cNvSpPr>
            <p:nvPr/>
          </p:nvSpPr>
          <p:spPr bwMode="auto">
            <a:xfrm>
              <a:off x="463551" y="4069295"/>
              <a:ext cx="2728913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>
                  <a:latin typeface="Calibri" pitchFamily="34" charset="0"/>
                </a:rPr>
                <a:t>Observation </a:t>
              </a:r>
              <a:r>
                <a:rPr lang="de-CH" dirty="0" err="1">
                  <a:latin typeface="Calibri" pitchFamily="34" charset="0"/>
                </a:rPr>
                <a:t>process</a:t>
              </a:r>
              <a:endParaRPr lang="de-CH" dirty="0">
                <a:latin typeface="Calibri" pitchFamily="34" charset="0"/>
              </a:endParaRPr>
            </a:p>
          </p:txBody>
        </p:sp>
        <p:sp>
          <p:nvSpPr>
            <p:cNvPr id="9241" name="Text Box 37"/>
            <p:cNvSpPr txBox="1">
              <a:spLocks noChangeArrowheads="1"/>
            </p:cNvSpPr>
            <p:nvPr/>
          </p:nvSpPr>
          <p:spPr bwMode="auto">
            <a:xfrm>
              <a:off x="463551" y="3066471"/>
              <a:ext cx="11368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b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  <a:p>
              <a:pPr eaLnBrk="1" hangingPunct="1"/>
              <a:endParaRPr lang="de-CH" sz="1600" dirty="0">
                <a:latin typeface="Calibri" pitchFamily="34" charset="0"/>
              </a:endParaRPr>
            </a:p>
            <a:p>
              <a:pPr eaLnBrk="1" hangingPunct="1"/>
              <a:r>
                <a:rPr lang="de-CH" sz="2000" b="1" dirty="0">
                  <a:latin typeface="Calibri" pitchFamily="34" charset="0"/>
                </a:rPr>
                <a:t>Not </a:t>
              </a:r>
              <a:r>
                <a:rPr lang="de-CH" sz="2000" b="1" dirty="0" err="1">
                  <a:latin typeface="Calibri" pitchFamily="34" charset="0"/>
                </a:rPr>
                <a:t>seen</a:t>
              </a:r>
              <a:endParaRPr lang="de-CH" sz="2000" b="1" dirty="0">
                <a:latin typeface="Calibri" pitchFamily="34" charset="0"/>
              </a:endParaRPr>
            </a:p>
          </p:txBody>
        </p:sp>
        <p:sp>
          <p:nvSpPr>
            <p:cNvPr id="9242" name="Oval 40"/>
            <p:cNvSpPr>
              <a:spLocks noChangeArrowheads="1"/>
            </p:cNvSpPr>
            <p:nvPr/>
          </p:nvSpPr>
          <p:spPr bwMode="auto">
            <a:xfrm>
              <a:off x="3124201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3" name="Oval 41"/>
            <p:cNvSpPr>
              <a:spLocks noChangeArrowheads="1"/>
            </p:cNvSpPr>
            <p:nvPr/>
          </p:nvSpPr>
          <p:spPr bwMode="auto">
            <a:xfrm>
              <a:off x="392430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4" name="Oval 42"/>
            <p:cNvSpPr>
              <a:spLocks noChangeArrowheads="1"/>
            </p:cNvSpPr>
            <p:nvPr/>
          </p:nvSpPr>
          <p:spPr bwMode="auto">
            <a:xfrm>
              <a:off x="4757739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5" name="Oval 43"/>
            <p:cNvSpPr>
              <a:spLocks noChangeArrowheads="1"/>
            </p:cNvSpPr>
            <p:nvPr/>
          </p:nvSpPr>
          <p:spPr bwMode="auto">
            <a:xfrm>
              <a:off x="564197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6" name="Oval 44"/>
            <p:cNvSpPr>
              <a:spLocks noChangeArrowheads="1"/>
            </p:cNvSpPr>
            <p:nvPr/>
          </p:nvSpPr>
          <p:spPr bwMode="auto">
            <a:xfrm>
              <a:off x="648652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7" name="Oval 45"/>
            <p:cNvSpPr>
              <a:spLocks noChangeArrowheads="1"/>
            </p:cNvSpPr>
            <p:nvPr/>
          </p:nvSpPr>
          <p:spPr bwMode="auto">
            <a:xfrm>
              <a:off x="735965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8" name="Oval 46"/>
            <p:cNvSpPr>
              <a:spLocks noChangeArrowheads="1"/>
            </p:cNvSpPr>
            <p:nvPr/>
          </p:nvSpPr>
          <p:spPr bwMode="auto">
            <a:xfrm>
              <a:off x="8234364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cxnSp>
          <p:nvCxnSpPr>
            <p:cNvPr id="9249" name="AutoShape 55"/>
            <p:cNvCxnSpPr>
              <a:cxnSpLocks noChangeShapeType="1"/>
              <a:stCxn id="9242" idx="0"/>
              <a:endCxn id="9221" idx="4"/>
            </p:cNvCxnSpPr>
            <p:nvPr/>
          </p:nvCxnSpPr>
          <p:spPr bwMode="auto">
            <a:xfrm flipV="1">
              <a:off x="3286201" y="1736875"/>
              <a:ext cx="0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0" name="AutoShape 56"/>
            <p:cNvCxnSpPr>
              <a:cxnSpLocks noChangeShapeType="1"/>
              <a:stCxn id="9243" idx="0"/>
              <a:endCxn id="9222" idx="4"/>
            </p:cNvCxnSpPr>
            <p:nvPr/>
          </p:nvCxnSpPr>
          <p:spPr bwMode="auto">
            <a:xfrm flipV="1">
              <a:off x="4086301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1" name="AutoShape 57"/>
            <p:cNvCxnSpPr>
              <a:cxnSpLocks noChangeShapeType="1"/>
              <a:stCxn id="9244" idx="0"/>
              <a:endCxn id="9223" idx="4"/>
            </p:cNvCxnSpPr>
            <p:nvPr/>
          </p:nvCxnSpPr>
          <p:spPr bwMode="auto">
            <a:xfrm flipH="1" flipV="1">
              <a:off x="4919738" y="1736875"/>
              <a:ext cx="1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2" name="AutoShape 58"/>
            <p:cNvCxnSpPr>
              <a:cxnSpLocks noChangeShapeType="1"/>
              <a:stCxn id="9245" idx="0"/>
              <a:endCxn id="9224" idx="4"/>
            </p:cNvCxnSpPr>
            <p:nvPr/>
          </p:nvCxnSpPr>
          <p:spPr bwMode="auto">
            <a:xfrm flipV="1">
              <a:off x="5803976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AutoShape 59"/>
            <p:cNvCxnSpPr>
              <a:cxnSpLocks noChangeShapeType="1"/>
              <a:stCxn id="9246" idx="0"/>
              <a:endCxn id="9225" idx="4"/>
            </p:cNvCxnSpPr>
            <p:nvPr/>
          </p:nvCxnSpPr>
          <p:spPr bwMode="auto">
            <a:xfrm flipV="1">
              <a:off x="6648526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AutoShape 60"/>
            <p:cNvCxnSpPr>
              <a:cxnSpLocks noChangeShapeType="1"/>
              <a:stCxn id="9247" idx="0"/>
              <a:endCxn id="9226" idx="4"/>
            </p:cNvCxnSpPr>
            <p:nvPr/>
          </p:nvCxnSpPr>
          <p:spPr bwMode="auto">
            <a:xfrm flipV="1">
              <a:off x="7521651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AutoShape 61"/>
            <p:cNvCxnSpPr>
              <a:cxnSpLocks noChangeShapeType="1"/>
              <a:stCxn id="9248" idx="0"/>
              <a:endCxn id="9227" idx="4"/>
            </p:cNvCxnSpPr>
            <p:nvPr/>
          </p:nvCxnSpPr>
          <p:spPr bwMode="auto">
            <a:xfrm flipH="1" flipV="1">
              <a:off x="8396363" y="2239584"/>
              <a:ext cx="1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5627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463551" y="1736875"/>
            <a:ext cx="8094813" cy="2794118"/>
            <a:chOff x="463551" y="1736875"/>
            <a:chExt cx="8094813" cy="2794118"/>
          </a:xfrm>
        </p:grpSpPr>
        <p:sp>
          <p:nvSpPr>
            <p:cNvPr id="9239" name="Rectangle 66"/>
            <p:cNvSpPr>
              <a:spLocks noChangeArrowheads="1"/>
            </p:cNvSpPr>
            <p:nvPr/>
          </p:nvSpPr>
          <p:spPr bwMode="auto">
            <a:xfrm>
              <a:off x="511176" y="3653317"/>
              <a:ext cx="1089025" cy="328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9240" name="Text Box 36"/>
            <p:cNvSpPr txBox="1">
              <a:spLocks noChangeArrowheads="1"/>
            </p:cNvSpPr>
            <p:nvPr/>
          </p:nvSpPr>
          <p:spPr bwMode="auto">
            <a:xfrm>
              <a:off x="463551" y="4069295"/>
              <a:ext cx="2728913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>
                  <a:latin typeface="Calibri" pitchFamily="34" charset="0"/>
                </a:rPr>
                <a:t>Observation </a:t>
              </a:r>
              <a:r>
                <a:rPr lang="de-CH" dirty="0" err="1">
                  <a:latin typeface="Calibri" pitchFamily="34" charset="0"/>
                </a:rPr>
                <a:t>process</a:t>
              </a:r>
              <a:endParaRPr lang="de-CH" dirty="0">
                <a:latin typeface="Calibri" pitchFamily="34" charset="0"/>
              </a:endParaRPr>
            </a:p>
          </p:txBody>
        </p:sp>
        <p:sp>
          <p:nvSpPr>
            <p:cNvPr id="9241" name="Text Box 37"/>
            <p:cNvSpPr txBox="1">
              <a:spLocks noChangeArrowheads="1"/>
            </p:cNvSpPr>
            <p:nvPr/>
          </p:nvSpPr>
          <p:spPr bwMode="auto">
            <a:xfrm>
              <a:off x="463551" y="3066471"/>
              <a:ext cx="11368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b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  <a:p>
              <a:pPr eaLnBrk="1" hangingPunct="1"/>
              <a:endParaRPr lang="de-CH" sz="1600" dirty="0">
                <a:latin typeface="Calibri" pitchFamily="34" charset="0"/>
              </a:endParaRPr>
            </a:p>
            <a:p>
              <a:pPr eaLnBrk="1" hangingPunct="1"/>
              <a:r>
                <a:rPr lang="de-CH" sz="2000" b="1" dirty="0">
                  <a:latin typeface="Calibri" pitchFamily="34" charset="0"/>
                </a:rPr>
                <a:t>Not </a:t>
              </a:r>
              <a:r>
                <a:rPr lang="de-CH" sz="2000" b="1" dirty="0" err="1">
                  <a:latin typeface="Calibri" pitchFamily="34" charset="0"/>
                </a:rPr>
                <a:t>seen</a:t>
              </a:r>
              <a:endParaRPr lang="de-CH" sz="2000" b="1" dirty="0">
                <a:latin typeface="Calibri" pitchFamily="34" charset="0"/>
              </a:endParaRPr>
            </a:p>
          </p:txBody>
        </p:sp>
        <p:sp>
          <p:nvSpPr>
            <p:cNvPr id="9242" name="Oval 40"/>
            <p:cNvSpPr>
              <a:spLocks noChangeArrowheads="1"/>
            </p:cNvSpPr>
            <p:nvPr/>
          </p:nvSpPr>
          <p:spPr bwMode="auto">
            <a:xfrm>
              <a:off x="3124201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3" name="Oval 41"/>
            <p:cNvSpPr>
              <a:spLocks noChangeArrowheads="1"/>
            </p:cNvSpPr>
            <p:nvPr/>
          </p:nvSpPr>
          <p:spPr bwMode="auto">
            <a:xfrm>
              <a:off x="392430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4" name="Oval 42"/>
            <p:cNvSpPr>
              <a:spLocks noChangeArrowheads="1"/>
            </p:cNvSpPr>
            <p:nvPr/>
          </p:nvSpPr>
          <p:spPr bwMode="auto">
            <a:xfrm>
              <a:off x="4757739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5" name="Oval 43"/>
            <p:cNvSpPr>
              <a:spLocks noChangeArrowheads="1"/>
            </p:cNvSpPr>
            <p:nvPr/>
          </p:nvSpPr>
          <p:spPr bwMode="auto">
            <a:xfrm>
              <a:off x="564197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6" name="Oval 44"/>
            <p:cNvSpPr>
              <a:spLocks noChangeArrowheads="1"/>
            </p:cNvSpPr>
            <p:nvPr/>
          </p:nvSpPr>
          <p:spPr bwMode="auto">
            <a:xfrm>
              <a:off x="648652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7" name="Oval 45"/>
            <p:cNvSpPr>
              <a:spLocks noChangeArrowheads="1"/>
            </p:cNvSpPr>
            <p:nvPr/>
          </p:nvSpPr>
          <p:spPr bwMode="auto">
            <a:xfrm>
              <a:off x="735965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8" name="Oval 46"/>
            <p:cNvSpPr>
              <a:spLocks noChangeArrowheads="1"/>
            </p:cNvSpPr>
            <p:nvPr/>
          </p:nvSpPr>
          <p:spPr bwMode="auto">
            <a:xfrm>
              <a:off x="8234364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cxnSp>
          <p:nvCxnSpPr>
            <p:cNvPr id="9249" name="AutoShape 55"/>
            <p:cNvCxnSpPr>
              <a:cxnSpLocks noChangeShapeType="1"/>
              <a:stCxn id="9242" idx="0"/>
              <a:endCxn id="9221" idx="4"/>
            </p:cNvCxnSpPr>
            <p:nvPr/>
          </p:nvCxnSpPr>
          <p:spPr bwMode="auto">
            <a:xfrm flipV="1">
              <a:off x="3286201" y="1736875"/>
              <a:ext cx="0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0" name="AutoShape 56"/>
            <p:cNvCxnSpPr>
              <a:cxnSpLocks noChangeShapeType="1"/>
              <a:stCxn id="9243" idx="0"/>
              <a:endCxn id="9222" idx="4"/>
            </p:cNvCxnSpPr>
            <p:nvPr/>
          </p:nvCxnSpPr>
          <p:spPr bwMode="auto">
            <a:xfrm flipV="1">
              <a:off x="4086301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1" name="AutoShape 57"/>
            <p:cNvCxnSpPr>
              <a:cxnSpLocks noChangeShapeType="1"/>
              <a:stCxn id="9244" idx="0"/>
              <a:endCxn id="9223" idx="4"/>
            </p:cNvCxnSpPr>
            <p:nvPr/>
          </p:nvCxnSpPr>
          <p:spPr bwMode="auto">
            <a:xfrm flipH="1" flipV="1">
              <a:off x="4919738" y="1736875"/>
              <a:ext cx="1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2" name="AutoShape 58"/>
            <p:cNvCxnSpPr>
              <a:cxnSpLocks noChangeShapeType="1"/>
              <a:stCxn id="9245" idx="0"/>
              <a:endCxn id="9224" idx="4"/>
            </p:cNvCxnSpPr>
            <p:nvPr/>
          </p:nvCxnSpPr>
          <p:spPr bwMode="auto">
            <a:xfrm flipV="1">
              <a:off x="5803976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AutoShape 59"/>
            <p:cNvCxnSpPr>
              <a:cxnSpLocks noChangeShapeType="1"/>
              <a:stCxn id="9246" idx="0"/>
              <a:endCxn id="9225" idx="4"/>
            </p:cNvCxnSpPr>
            <p:nvPr/>
          </p:nvCxnSpPr>
          <p:spPr bwMode="auto">
            <a:xfrm flipV="1">
              <a:off x="6648526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AutoShape 60"/>
            <p:cNvCxnSpPr>
              <a:cxnSpLocks noChangeShapeType="1"/>
              <a:stCxn id="9247" idx="0"/>
              <a:endCxn id="9226" idx="4"/>
            </p:cNvCxnSpPr>
            <p:nvPr/>
          </p:nvCxnSpPr>
          <p:spPr bwMode="auto">
            <a:xfrm flipV="1">
              <a:off x="7521651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AutoShape 61"/>
            <p:cNvCxnSpPr>
              <a:cxnSpLocks noChangeShapeType="1"/>
              <a:stCxn id="9248" idx="0"/>
              <a:endCxn id="9227" idx="4"/>
            </p:cNvCxnSpPr>
            <p:nvPr/>
          </p:nvCxnSpPr>
          <p:spPr bwMode="auto">
            <a:xfrm flipH="1" flipV="1">
              <a:off x="8396363" y="2239584"/>
              <a:ext cx="1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B20CBF8-9928-DE40-89BD-A6CF6462DA72}"/>
              </a:ext>
            </a:extLst>
          </p:cNvPr>
          <p:cNvSpPr txBox="1"/>
          <p:nvPr/>
        </p:nvSpPr>
        <p:spPr>
          <a:xfrm>
            <a:off x="3903097" y="4430425"/>
            <a:ext cx="354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states: AAAADDD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Observations are: 1010000</a:t>
            </a:r>
          </a:p>
        </p:txBody>
      </p:sp>
    </p:spTree>
    <p:extLst>
      <p:ext uri="{BB962C8B-B14F-4D97-AF65-F5344CB8AC3E}">
        <p14:creationId xmlns:p14="http://schemas.microsoft.com/office/powerpoint/2010/main" val="28346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41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42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324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7407"/>
              </p:ext>
            </p:extLst>
          </p:nvPr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9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871573"/>
              </p:ext>
            </p:extLst>
          </p:nvPr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0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361EEE6-950B-EF4E-BF0A-A5D0275DF8E9}"/>
                  </a:ext>
                </a:extLst>
              </p:cNvPr>
              <p:cNvSpPr txBox="1"/>
              <p:nvPr/>
            </p:nvSpPr>
            <p:spPr>
              <a:xfrm>
                <a:off x="797288" y="3788174"/>
                <a:ext cx="6464398" cy="771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= 0 (</a:t>
                </a:r>
                <a:r>
                  <a:rPr lang="fr-FR" i="1" dirty="0"/>
                  <a:t>i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dead</a:t>
                </a:r>
                <a:r>
                  <a:rPr lang="fr-FR" dirty="0"/>
                  <a:t> at t-1)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~ Bernoulli(0) </a:t>
                </a:r>
              </a:p>
              <a:p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0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certainty</a:t>
                </a:r>
                <a:r>
                  <a:rPr lang="fr-FR" dirty="0"/>
                  <a:t> (no zombies)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361EEE6-950B-EF4E-BF0A-A5D0275DF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8" y="3788174"/>
                <a:ext cx="6464398" cy="771109"/>
              </a:xfrm>
              <a:prstGeom prst="rect">
                <a:avLst/>
              </a:prstGeom>
              <a:blipFill>
                <a:blip r:embed="rId8"/>
                <a:stretch>
                  <a:fillRect l="-2745" t="-12903" r="-1961" b="-193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65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466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EAF87D3-6760-9846-9012-8D45CC5F7100}"/>
                  </a:ext>
                </a:extLst>
              </p:cNvPr>
              <p:cNvSpPr txBox="1"/>
              <p:nvPr/>
            </p:nvSpPr>
            <p:spPr>
              <a:xfrm>
                <a:off x="797288" y="3800232"/>
                <a:ext cx="7958461" cy="1140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= 1 (</a:t>
                </a:r>
                <a:r>
                  <a:rPr lang="fr-FR" i="1" dirty="0"/>
                  <a:t>i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alive at t-1)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~ Bernoulli(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) </a:t>
                </a:r>
              </a:p>
              <a:p>
                <a:r>
                  <a:rPr lang="fr-FR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hat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is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1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prob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 dirty="0"/>
                      <m:t> = 0 </m:t>
                    </m:r>
                    <m:r>
                      <m:rPr>
                        <m:nor/>
                      </m:rPr>
                      <a:rPr lang="fr-FR" dirty="0"/>
                      <m:t>with</m:t>
                    </m:r>
                    <m:r>
                      <m:rPr>
                        <m:nor/>
                      </m:rPr>
                      <a:rPr lang="fr-FR" dirty="0"/>
                      <m:t> </m:t>
                    </m:r>
                    <m:r>
                      <m:rPr>
                        <m:nor/>
                      </m:rPr>
                      <a:rPr lang="fr-FR" dirty="0"/>
                      <m:t>prob</m:t>
                    </m:r>
                    <m:r>
                      <m:rPr>
                        <m:nor/>
                      </m:rPr>
                      <a:rPr lang="fr-FR" dirty="0"/>
                      <m:t> (1−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EAF87D3-6760-9846-9012-8D45CC5F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8" y="3800232"/>
                <a:ext cx="7958461" cy="1140440"/>
              </a:xfrm>
              <a:prstGeom prst="rect">
                <a:avLst/>
              </a:prstGeom>
              <a:blipFill>
                <a:blip r:embed="rId8"/>
                <a:stretch>
                  <a:fillRect l="-2229" t="-8889" r="-12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1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25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669926" y="3444724"/>
            <a:ext cx="7902575" cy="1668198"/>
            <a:chOff x="422" y="2752"/>
            <a:chExt cx="4978" cy="1261"/>
          </a:xfrm>
        </p:grpSpPr>
        <p:sp>
          <p:nvSpPr>
            <p:cNvPr id="10248" name="Text Box 23"/>
            <p:cNvSpPr txBox="1">
              <a:spLocks noChangeArrowheads="1"/>
            </p:cNvSpPr>
            <p:nvPr/>
          </p:nvSpPr>
          <p:spPr bwMode="auto">
            <a:xfrm>
              <a:off x="422" y="2752"/>
              <a:ext cx="3433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2. 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corresponding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to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detection</a:t>
              </a:r>
              <a:endParaRPr lang="de-DE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10249" name="Object 25"/>
            <p:cNvGraphicFramePr>
              <a:graphicFrameLocks noChangeAspect="1"/>
            </p:cNvGraphicFramePr>
            <p:nvPr/>
          </p:nvGraphicFramePr>
          <p:xfrm>
            <a:off x="494" y="3064"/>
            <a:ext cx="1607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526" name="Equation" r:id="rId6" imgW="1625400" imgH="253800" progId="Equation.DSMT4">
                    <p:embed/>
                  </p:oleObj>
                </mc:Choice>
                <mc:Fallback>
                  <p:oleObj name="Equation" r:id="rId6" imgW="1625400" imgH="253800" progId="Equation.DSMT4">
                    <p:embed/>
                    <p:pic>
                      <p:nvPicPr>
                        <p:cNvPr id="10249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3064"/>
                          <a:ext cx="1607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Text Box 26"/>
            <p:cNvSpPr txBox="1">
              <a:spLocks noChangeArrowheads="1"/>
            </p:cNvSpPr>
            <p:nvPr/>
          </p:nvSpPr>
          <p:spPr bwMode="auto">
            <a:xfrm>
              <a:off x="422" y="3385"/>
              <a:ext cx="4978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where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,</a:t>
              </a:r>
            </a:p>
            <a:p>
              <a:pPr eaLnBrk="1" hangingPunct="1"/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y</a:t>
              </a:r>
              <a:r>
                <a:rPr lang="de-CH" sz="1600" i="1" baseline="-25000" dirty="0" err="1">
                  <a:solidFill>
                    <a:srgbClr val="FF0000"/>
                  </a:solidFill>
                  <a:latin typeface="Calibri" pitchFamily="34" charset="0"/>
                </a:rPr>
                <a:t>i,t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: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is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the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event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of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capture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for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individual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i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at time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y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= 1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if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detected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, 0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otherwise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/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p</a:t>
              </a:r>
              <a:r>
                <a:rPr lang="de-CH" sz="1600" i="1" baseline="-250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i,t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recapture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for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individual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i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at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t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527" name="Equation" r:id="rId8" imgW="571320" imgH="241200" progId="Equation.DSMT4">
                  <p:embed/>
                </p:oleObj>
              </mc:Choice>
              <mc:Fallback>
                <p:oleObj name="Equation" r:id="rId8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7CD73D5D-FA07-CB48-9D9D-CF6E3A34F15B}"/>
              </a:ext>
            </a:extLst>
          </p:cNvPr>
          <p:cNvSpPr txBox="1"/>
          <p:nvPr/>
        </p:nvSpPr>
        <p:spPr>
          <a:xfrm>
            <a:off x="5974564" y="5335999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Royle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2008, Gimenez et al. 2007</a:t>
            </a:r>
          </a:p>
        </p:txBody>
      </p:sp>
    </p:spTree>
    <p:extLst>
      <p:ext uri="{BB962C8B-B14F-4D97-AF65-F5344CB8AC3E}">
        <p14:creationId xmlns:p14="http://schemas.microsoft.com/office/powerpoint/2010/main" val="4061405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4" name="Picture 14">
            <a:extLst>
              <a:ext uri="{FF2B5EF4-FFF2-40B4-BE49-F238E27FC236}">
                <a16:creationId xmlns:a16="http://schemas.microsoft.com/office/drawing/2014/main" id="{B14C1144-529F-F145-BA2B-02F825E96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8"/>
          <a:stretch/>
        </p:blipFill>
        <p:spPr bwMode="auto">
          <a:xfrm>
            <a:off x="-179649" y="2424902"/>
            <a:ext cx="10351739" cy="32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Photo Pic Saint-Loup (Hérault) - Philippe Crochet - Photographe de la  spéléologie et du monde minéral">
            <a:extLst>
              <a:ext uri="{FF2B5EF4-FFF2-40B4-BE49-F238E27FC236}">
                <a16:creationId xmlns:a16="http://schemas.microsoft.com/office/drawing/2014/main" id="{5E4C7B38-CF1E-B041-9C31-788900AA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04" y="-149738"/>
            <a:ext cx="4802459" cy="32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4" name="Picture 4">
            <a:extLst>
              <a:ext uri="{FF2B5EF4-FFF2-40B4-BE49-F238E27FC236}">
                <a16:creationId xmlns:a16="http://schemas.microsoft.com/office/drawing/2014/main" id="{69FA8432-4B77-DF41-9D7F-D44C429E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685" y="-133994"/>
            <a:ext cx="4543893" cy="302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6" name="Picture 6">
            <a:extLst>
              <a:ext uri="{FF2B5EF4-FFF2-40B4-BE49-F238E27FC236}">
                <a16:creationId xmlns:a16="http://schemas.microsoft.com/office/drawing/2014/main" id="{D856F329-AD78-264D-891D-4157E586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97" y="-149738"/>
            <a:ext cx="3584893" cy="26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0" name="Picture 10">
            <a:extLst>
              <a:ext uri="{FF2B5EF4-FFF2-40B4-BE49-F238E27FC236}">
                <a16:creationId xmlns:a16="http://schemas.microsoft.com/office/drawing/2014/main" id="{4FB2FC84-5266-2E4A-B0E6-28AE4EAF6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289" y="2808758"/>
            <a:ext cx="4338373" cy="290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E36BF0-59FB-9B42-901D-9D2B40A731F5}"/>
              </a:ext>
            </a:extLst>
          </p:cNvPr>
          <p:cNvSpPr txBox="1"/>
          <p:nvPr/>
        </p:nvSpPr>
        <p:spPr>
          <a:xfrm>
            <a:off x="5674773" y="0"/>
            <a:ext cx="400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Montpellier and </a:t>
            </a:r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charms</a:t>
            </a:r>
            <a:endParaRPr lang="fr-FR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4336" name="Picture 16">
            <a:extLst>
              <a:ext uri="{FF2B5EF4-FFF2-40B4-BE49-F238E27FC236}">
                <a16:creationId xmlns:a16="http://schemas.microsoft.com/office/drawing/2014/main" id="{60C828F6-C5AA-6848-BDE9-94654C3E2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85" y="2148963"/>
            <a:ext cx="4121396" cy="231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7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858776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69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7172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25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33172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00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12929"/>
              </p:ext>
            </p:extLst>
          </p:nvPr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01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8197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78296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26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128181"/>
              </p:ext>
            </p:extLst>
          </p:nvPr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27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221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059"/>
          <p:cNvGraphicFramePr>
            <a:graphicFrameLocks noChangeAspect="1"/>
          </p:cNvGraphicFramePr>
          <p:nvPr/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69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10242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kt 1"/>
          <p:cNvGraphicFramePr>
            <a:graphicFrameLocks noChangeAspect="1"/>
          </p:cNvGraphicFramePr>
          <p:nvPr/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70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10243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0246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/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fr-FR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blipFill>
                <a:blip r:embed="rId8"/>
                <a:stretch>
                  <a:fillRect l="-3571" r="-89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/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blipFill>
                <a:blip r:embed="rId9"/>
                <a:stretch>
                  <a:fillRect l="-13793" t="-1852" r="-6897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42E7654B-A5B4-C644-AE8F-4BFB639CE1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2"/>
          <a:stretch/>
        </p:blipFill>
        <p:spPr>
          <a:xfrm>
            <a:off x="4162602" y="4396463"/>
            <a:ext cx="2603500" cy="6717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AA1657-F7B6-5943-9F48-35BADA60C0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27"/>
          <a:stretch/>
        </p:blipFill>
        <p:spPr>
          <a:xfrm>
            <a:off x="3955034" y="3287927"/>
            <a:ext cx="50575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8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kt 1"/>
          <p:cNvGraphicFramePr>
            <a:graphicFrameLocks noChangeAspect="1"/>
          </p:cNvGraphicFramePr>
          <p:nvPr/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91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0243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0246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/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fr-F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blipFill>
                <a:blip r:embed="rId6"/>
                <a:stretch>
                  <a:fillRect l="-3571" r="-89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/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blipFill>
                <a:blip r:embed="rId7"/>
                <a:stretch>
                  <a:fillRect l="-13793" t="-1852" r="-6897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42E7654B-A5B4-C644-AE8F-4BFB639CE1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2"/>
          <a:stretch/>
        </p:blipFill>
        <p:spPr>
          <a:xfrm>
            <a:off x="4162602" y="4396463"/>
            <a:ext cx="2603500" cy="6717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AA1657-F7B6-5943-9F48-35BADA60C0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27"/>
          <a:stretch/>
        </p:blipFill>
        <p:spPr>
          <a:xfrm>
            <a:off x="3955034" y="3287927"/>
            <a:ext cx="505758" cy="1981200"/>
          </a:xfrm>
          <a:prstGeom prst="rect">
            <a:avLst/>
          </a:prstGeom>
        </p:spPr>
      </p:pic>
      <p:graphicFrame>
        <p:nvGraphicFramePr>
          <p:cNvPr id="10" name="Object 2059">
            <a:extLst>
              <a:ext uri="{FF2B5EF4-FFF2-40B4-BE49-F238E27FC236}">
                <a16:creationId xmlns:a16="http://schemas.microsoft.com/office/drawing/2014/main" id="{6B6E877B-CC7A-584B-8A48-59ED162B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420530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92" name="Equation" r:id="rId10" imgW="1320480" imgH="1371600" progId="Equation.DSMT4">
                  <p:embed/>
                </p:oleObj>
              </mc:Choice>
              <mc:Fallback>
                <p:oleObj name="Equation" r:id="rId10" imgW="1320480" imgH="1371600" progId="Equation.DSMT4">
                  <p:embed/>
                  <p:pic>
                    <p:nvPicPr>
                      <p:cNvPr id="11266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660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891336"/>
              </p:ext>
            </p:extLst>
          </p:nvPr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92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4979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94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18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518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6846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42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70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sp>
        <p:nvSpPr>
          <p:cNvPr id="123924" name="Text Box 2068"/>
          <p:cNvSpPr txBox="1">
            <a:spLocks noChangeArrowheads="1"/>
          </p:cNvSpPr>
          <p:nvPr/>
        </p:nvSpPr>
        <p:spPr bwMode="auto">
          <a:xfrm>
            <a:off x="4495801" y="3373437"/>
            <a:ext cx="38331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Interaction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of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and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individual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axes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age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since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first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capture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additive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group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+ time)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cohort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trap-response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transience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66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60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>
            <a:extLst>
              <a:ext uri="{FF2B5EF4-FFF2-40B4-BE49-F238E27FC236}">
                <a16:creationId xmlns:a16="http://schemas.microsoft.com/office/drawing/2014/main" id="{46EFC5D0-36EB-0A42-B96A-61185E6BC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257" y="-98854"/>
            <a:ext cx="9844217" cy="59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18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sp>
        <p:nvSpPr>
          <p:cNvPr id="123924" name="Text Box 2068"/>
          <p:cNvSpPr txBox="1">
            <a:spLocks noChangeArrowheads="1"/>
          </p:cNvSpPr>
          <p:nvPr/>
        </p:nvSpPr>
        <p:spPr bwMode="auto">
          <a:xfrm>
            <a:off x="4495801" y="3373437"/>
            <a:ext cx="38331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Interaction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of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and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individual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axes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age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since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first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capture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additive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group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+ time)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cohort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trap-response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transience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90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190500" y="4357688"/>
            <a:ext cx="3622082" cy="461665"/>
          </a:xfrm>
          <a:prstGeom prst="rect">
            <a:avLst/>
          </a:prstGeom>
          <a:noFill/>
          <a:scene3d>
            <a:camera prst="orthographicFront">
              <a:rot lat="0" lon="0" rev="19499999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Same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story</a:t>
            </a:r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for</a:t>
            </a:r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detectability</a:t>
            </a:r>
            <a:endParaRPr lang="de-CH" dirty="0">
              <a:solidFill>
                <a:srgbClr val="0099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36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708774"/>
              </p:ext>
            </p:extLst>
          </p:nvPr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06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726656"/>
              </p:ext>
            </p:extLst>
          </p:nvPr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07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29963"/>
              </p:ext>
            </p:extLst>
          </p:nvPr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608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655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#t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62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63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764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45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(t in (f[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#t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34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35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836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48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58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59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860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710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2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3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884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684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6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7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08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6432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669925" y="4714875"/>
            <a:ext cx="542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phi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survival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recapture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6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7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8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833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35128"/>
              </p:ext>
            </p:extLst>
          </p:nvPr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49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089164"/>
              </p:ext>
            </p:extLst>
          </p:nvPr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0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583166"/>
              </p:ext>
            </p:extLst>
          </p:nvPr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1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215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33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34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35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0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" y="55563"/>
            <a:ext cx="7772400" cy="952500"/>
          </a:xfrm>
        </p:spPr>
        <p:txBody>
          <a:bodyPr/>
          <a:lstStyle/>
          <a:p>
            <a:pPr algn="l" eaLnBrk="1" hangingPunct="1"/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fairly</a:t>
            </a:r>
            <a:r>
              <a:rPr lang="de-DE" sz="2800" b="1" dirty="0">
                <a:latin typeface="Calibri" pitchFamily="34" charset="0"/>
              </a:rPr>
              <a:t> easy </a:t>
            </a:r>
            <a:r>
              <a:rPr lang="de-DE" sz="2800" b="1" dirty="0" err="1">
                <a:latin typeface="Calibri" pitchFamily="34" charset="0"/>
              </a:rPr>
              <a:t>to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estimate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survival</a:t>
            </a:r>
            <a:r>
              <a:rPr lang="de-DE" sz="2800" b="1" dirty="0">
                <a:latin typeface="Calibri" pitchFamily="34" charset="0"/>
              </a:rPr>
              <a:t>, </a:t>
            </a:r>
            <a:r>
              <a:rPr lang="de-DE" sz="2800" b="1" dirty="0" err="1">
                <a:latin typeface="Calibri" pitchFamily="34" charset="0"/>
              </a:rPr>
              <a:t>or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?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308293" y="910788"/>
            <a:ext cx="8607107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lnSpc>
                <a:spcPct val="115000"/>
              </a:lnSpc>
            </a:pPr>
            <a:r>
              <a:rPr lang="de-CH" sz="2000" dirty="0">
                <a:latin typeface="Calibri" pitchFamily="34" charset="0"/>
              </a:rPr>
              <a:t>In </a:t>
            </a:r>
            <a:r>
              <a:rPr lang="de-CH" sz="2000" dirty="0" err="1">
                <a:latin typeface="Calibri" pitchFamily="34" charset="0"/>
              </a:rPr>
              <a:t>principle</a:t>
            </a:r>
            <a:r>
              <a:rPr lang="de-CH" sz="2000" dirty="0">
                <a:latin typeface="Calibri" pitchFamily="34" charset="0"/>
              </a:rPr>
              <a:t>: 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Follow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across</a:t>
            </a:r>
            <a:r>
              <a:rPr lang="de-CH" sz="2000" dirty="0">
                <a:latin typeface="Calibri" pitchFamily="34" charset="0"/>
              </a:rPr>
              <a:t> time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Count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say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C</a:t>
            </a:r>
            <a:r>
              <a:rPr lang="de-CH" sz="2000" baseline="-25000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Assess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how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many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still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after time 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t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L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+t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then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endParaRPr lang="de-DE" sz="1800" dirty="0">
              <a:latin typeface="Calibri" pitchFamily="34" charset="0"/>
            </a:endParaRPr>
          </a:p>
        </p:txBody>
      </p:sp>
      <p:graphicFrame>
        <p:nvGraphicFramePr>
          <p:cNvPr id="819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800986"/>
              </p:ext>
            </p:extLst>
          </p:nvPr>
        </p:nvGraphicFramePr>
        <p:xfrm>
          <a:off x="3604896" y="2272501"/>
          <a:ext cx="945554" cy="63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6" name="Equation" r:id="rId4" imgW="647640" imgH="431640" progId="Equation.DSMT4">
                  <p:embed/>
                </p:oleObj>
              </mc:Choice>
              <mc:Fallback>
                <p:oleObj name="Equation" r:id="rId4" imgW="647640" imgH="43164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896" y="2272501"/>
                        <a:ext cx="945554" cy="630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41326" y="4719097"/>
            <a:ext cx="6526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(t in 1:n.occasions){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phi[t]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survival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p[t]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(0,1)}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recapture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57" name="Equation" r:id="rId4" imgW="571320" imgH="241200" progId="Equation.DSMT4">
                  <p:embed/>
                </p:oleObj>
              </mc:Choice>
              <mc:Fallback>
                <p:oleObj name="Equation" r:id="rId4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58" name="Equation" r:id="rId6" imgW="1282680" imgH="253800" progId="Equation.DSMT4">
                  <p:embed/>
                </p:oleObj>
              </mc:Choice>
              <mc:Fallback>
                <p:oleObj name="Equation" r:id="rId6" imgW="128268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959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4924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7608" y="170595"/>
            <a:ext cx="8668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individual &amp; time </a:t>
            </a:r>
            <a:r>
              <a:rPr lang="de-CH" sz="2800" b="1" dirty="0" err="1">
                <a:latin typeface="Calibri" pitchFamily="34" charset="0"/>
              </a:rPr>
              <a:t>dependence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62504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325713"/>
              </p:ext>
            </p:extLst>
          </p:nvPr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46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16198"/>
              </p:ext>
            </p:extLst>
          </p:nvPr>
        </p:nvGraphicFramePr>
        <p:xfrm>
          <a:off x="6619875" y="2514865"/>
          <a:ext cx="240019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47" name="Equation" r:id="rId5" imgW="1333440" imgH="253800" progId="Equation.DSMT4">
                  <p:embed/>
                </p:oleObj>
              </mc:Choice>
              <mc:Fallback>
                <p:oleObj name="Equation" r:id="rId5" imgW="1333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75" y="2514865"/>
                        <a:ext cx="240019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910549"/>
              </p:ext>
            </p:extLst>
          </p:nvPr>
        </p:nvGraphicFramePr>
        <p:xfrm>
          <a:off x="6623050" y="2988469"/>
          <a:ext cx="205902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748" name="Equation" r:id="rId7" imgW="1143000" imgH="253800" progId="Equation.DSMT4">
                  <p:embed/>
                </p:oleObj>
              </mc:Choice>
              <mc:Fallback>
                <p:oleObj name="Equation" r:id="rId7" imgW="1143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0" y="2988469"/>
                        <a:ext cx="2059021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448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7608" y="170595"/>
            <a:ext cx="8668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individual &amp; time </a:t>
            </a:r>
            <a:r>
              <a:rPr lang="de-CH" sz="2800" b="1" dirty="0" err="1">
                <a:latin typeface="Calibri" pitchFamily="34" charset="0"/>
              </a:rPr>
              <a:t>dependence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62504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81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19875" y="2514865"/>
          <a:ext cx="240019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82" name="Equation" r:id="rId5" imgW="1333440" imgH="253800" progId="Equation.DSMT4">
                  <p:embed/>
                </p:oleObj>
              </mc:Choice>
              <mc:Fallback>
                <p:oleObj name="Equation" r:id="rId5" imgW="13334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75" y="2514865"/>
                        <a:ext cx="240019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23050" y="2988469"/>
          <a:ext cx="205902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83" name="Equation" r:id="rId7" imgW="1143000" imgH="253800" progId="Equation.DSMT4">
                  <p:embed/>
                </p:oleObj>
              </mc:Choice>
              <mc:Fallback>
                <p:oleObj name="Equation" r:id="rId7" imgW="114300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0" y="2988469"/>
                        <a:ext cx="2059021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/>
        </p:nvGraphicFramePr>
        <p:xfrm>
          <a:off x="6397309" y="3687080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984" name="Equation" r:id="rId9" imgW="1841400" imgH="1371600" progId="Equation.DSMT4">
                  <p:embed/>
                </p:oleObj>
              </mc:Choice>
              <mc:Fallback>
                <p:oleObj name="Equation" r:id="rId9" imgW="1841400" imgH="1371600" progId="Equation.DSMT4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309" y="3687080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3588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894080" y="129122"/>
            <a:ext cx="75996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Build</a:t>
            </a:r>
            <a:r>
              <a:rPr lang="de-CH" sz="2800" b="1" dirty="0">
                <a:latin typeface="Calibri" pitchFamily="34" charset="0"/>
              </a:rPr>
              <a:t> simpler </a:t>
            </a:r>
            <a:r>
              <a:rPr lang="de-CH" sz="2800" b="1" dirty="0" err="1">
                <a:latin typeface="Calibri" pitchFamily="34" charset="0"/>
              </a:rPr>
              <a:t>models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from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this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endParaRPr lang="en-GB" sz="2800" b="1" dirty="0">
              <a:latin typeface="Calibri" pitchFamily="34" charset="0"/>
            </a:endParaRPr>
          </a:p>
        </p:txBody>
      </p:sp>
      <p:pic>
        <p:nvPicPr>
          <p:cNvPr id="203778" name="Picture 2">
            <a:extLst>
              <a:ext uri="{FF2B5EF4-FFF2-40B4-BE49-F238E27FC236}">
                <a16:creationId xmlns:a16="http://schemas.microsoft.com/office/drawing/2014/main" id="{522E3659-653B-F84A-A151-8F54BF0C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74750"/>
            <a:ext cx="5080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81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78" name="Picture 2">
            <a:extLst>
              <a:ext uri="{FF2B5EF4-FFF2-40B4-BE49-F238E27FC236}">
                <a16:creationId xmlns:a16="http://schemas.microsoft.com/office/drawing/2014/main" id="{522E3659-653B-F84A-A151-8F54BF0C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74750"/>
            <a:ext cx="5080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6B28F83E-E27F-C44E-9593-DECEFF810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4956053"/>
            <a:ext cx="842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Note: Same </a:t>
            </a:r>
            <a:r>
              <a:rPr lang="de-CH" dirty="0" err="1">
                <a:latin typeface="Calibri" pitchFamily="34" charset="0"/>
              </a:rPr>
              <a:t>idea</a:t>
            </a:r>
            <a:r>
              <a:rPr lang="de-CH" dirty="0">
                <a:latin typeface="Calibri" pitchFamily="34" charset="0"/>
              </a:rPr>
              <a:t> in, e.g., MARK, </a:t>
            </a:r>
            <a:r>
              <a:rPr lang="de-CH" dirty="0" err="1">
                <a:latin typeface="Calibri" pitchFamily="34" charset="0"/>
              </a:rPr>
              <a:t>unmarked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E-SURGE</a:t>
            </a:r>
            <a:endParaRPr lang="en-GB" dirty="0">
              <a:latin typeface="Calibri" pitchFamily="34" charset="0"/>
            </a:endParaRP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90894EDA-0C29-6D4D-AB7F-981CC03EF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80" y="129122"/>
            <a:ext cx="75996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Build</a:t>
            </a:r>
            <a:r>
              <a:rPr lang="de-CH" sz="2800" b="1" dirty="0">
                <a:latin typeface="Calibri" pitchFamily="34" charset="0"/>
              </a:rPr>
              <a:t> simpler </a:t>
            </a:r>
            <a:r>
              <a:rPr lang="de-CH" sz="2800" b="1" dirty="0" err="1">
                <a:latin typeface="Calibri" pitchFamily="34" charset="0"/>
              </a:rPr>
              <a:t>models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from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this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04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560864" y="129122"/>
            <a:ext cx="40222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Same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5382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024124" y="1119188"/>
            <a:ext cx="5119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anose="020F0502020204030204" pitchFamily="34" charset="0"/>
              </a:rPr>
              <a:t>Example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for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>
                <a:latin typeface="Calibri" panose="020F0502020204030204" pitchFamily="34" charset="0"/>
                <a:sym typeface="Symbol"/>
              </a:rPr>
              <a:t>(.), </a:t>
            </a:r>
            <a:r>
              <a:rPr lang="de-CH" i="1" dirty="0">
                <a:latin typeface="Calibri" panose="020F0502020204030204" pitchFamily="34" charset="0"/>
                <a:sym typeface="Symbol"/>
              </a:rPr>
              <a:t>p</a:t>
            </a:r>
            <a:r>
              <a:rPr lang="de-CH" dirty="0">
                <a:latin typeface="Calibri" panose="020F0502020204030204" pitchFamily="34" charset="0"/>
                <a:sym typeface="Symbol"/>
              </a:rPr>
              <a:t>(.):</a:t>
            </a:r>
            <a:endParaRPr lang="de-CH" dirty="0">
              <a:latin typeface="Calibri" panose="020F0502020204030204" pitchFamily="34" charset="0"/>
            </a:endParaRPr>
          </a:p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Priors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1:(n.occasions-1)){</a:t>
            </a: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de-CH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8B3499B-7E52-814B-9B43-79EB5B81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360" y="107351"/>
            <a:ext cx="53312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Apply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constraints</a:t>
            </a:r>
            <a:r>
              <a:rPr lang="de-CH" sz="2800" b="1" dirty="0">
                <a:latin typeface="Calibri" pitchFamily="34" charset="0"/>
              </a:rPr>
              <a:t> on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08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024124" y="1119188"/>
            <a:ext cx="51198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anose="020F0502020204030204" pitchFamily="34" charset="0"/>
              </a:rPr>
              <a:t>Example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for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>
                <a:latin typeface="Calibri" panose="020F0502020204030204" pitchFamily="34" charset="0"/>
                <a:sym typeface="Symbol"/>
              </a:rPr>
              <a:t>(.), </a:t>
            </a:r>
            <a:r>
              <a:rPr lang="de-CH" i="1" dirty="0">
                <a:latin typeface="Calibri" panose="020F0502020204030204" pitchFamily="34" charset="0"/>
                <a:sym typeface="Symbol"/>
              </a:rPr>
              <a:t>p</a:t>
            </a:r>
            <a:r>
              <a:rPr lang="de-CH" dirty="0">
                <a:latin typeface="Calibri" panose="020F0502020204030204" pitchFamily="34" charset="0"/>
                <a:sym typeface="Symbol"/>
              </a:rPr>
              <a:t>(.):</a:t>
            </a:r>
            <a:endParaRPr lang="de-CH" dirty="0">
              <a:latin typeface="Calibri" panose="020F0502020204030204" pitchFamily="34" charset="0"/>
            </a:endParaRPr>
          </a:p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Priors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1:(n.occasions-1)){</a:t>
            </a: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de-CH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</a:t>
            </a:r>
            <a:r>
              <a:rPr lang="en-US" sz="14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mean </a:t>
            </a:r>
            <a:r>
              <a:rPr lang="en-US" sz="14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</a:t>
            </a:r>
            <a:endParaRPr lang="en-US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 </a:t>
            </a:r>
            <a:r>
              <a:rPr lang="en-US" sz="14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mean recap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8B3499B-7E52-814B-9B43-79EB5B81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360" y="107351"/>
            <a:ext cx="53312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Apply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constraints</a:t>
            </a:r>
            <a:r>
              <a:rPr lang="de-CH" sz="2800" b="1" dirty="0">
                <a:latin typeface="Calibri" pitchFamily="34" charset="0"/>
              </a:rPr>
              <a:t> on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36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16473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Exercise</a:t>
            </a:r>
            <a:r>
              <a:rPr lang="de-CH" sz="2800" b="1" dirty="0">
                <a:latin typeface="Calibri" pitchFamily="34" charset="0"/>
              </a:rPr>
              <a:t> 1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11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2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" y="55563"/>
            <a:ext cx="7772400" cy="952500"/>
          </a:xfrm>
        </p:spPr>
        <p:txBody>
          <a:bodyPr/>
          <a:lstStyle/>
          <a:p>
            <a:pPr algn="l" eaLnBrk="1" hangingPunct="1"/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fairly</a:t>
            </a:r>
            <a:r>
              <a:rPr lang="de-DE" sz="2800" b="1" dirty="0">
                <a:latin typeface="Calibri" pitchFamily="34" charset="0"/>
              </a:rPr>
              <a:t> easy </a:t>
            </a:r>
            <a:r>
              <a:rPr lang="de-DE" sz="2800" b="1" dirty="0" err="1">
                <a:latin typeface="Calibri" pitchFamily="34" charset="0"/>
              </a:rPr>
              <a:t>to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estimate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survival</a:t>
            </a:r>
            <a:r>
              <a:rPr lang="de-DE" sz="2800" b="1" dirty="0">
                <a:latin typeface="Calibri" pitchFamily="34" charset="0"/>
              </a:rPr>
              <a:t>, </a:t>
            </a:r>
            <a:r>
              <a:rPr lang="de-DE" sz="2800" b="1" dirty="0" err="1">
                <a:latin typeface="Calibri" pitchFamily="34" charset="0"/>
              </a:rPr>
              <a:t>or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?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308293" y="910788"/>
            <a:ext cx="8607107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lnSpc>
                <a:spcPct val="115000"/>
              </a:lnSpc>
            </a:pPr>
            <a:r>
              <a:rPr lang="de-CH" sz="2000" dirty="0">
                <a:latin typeface="Calibri" pitchFamily="34" charset="0"/>
              </a:rPr>
              <a:t>In </a:t>
            </a:r>
            <a:r>
              <a:rPr lang="de-CH" sz="2000" dirty="0" err="1">
                <a:latin typeface="Calibri" pitchFamily="34" charset="0"/>
              </a:rPr>
              <a:t>principle</a:t>
            </a:r>
            <a:r>
              <a:rPr lang="de-CH" sz="2000" dirty="0">
                <a:latin typeface="Calibri" pitchFamily="34" charset="0"/>
              </a:rPr>
              <a:t>: 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Follow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across</a:t>
            </a:r>
            <a:r>
              <a:rPr lang="de-CH" sz="2000" dirty="0">
                <a:latin typeface="Calibri" pitchFamily="34" charset="0"/>
              </a:rPr>
              <a:t> time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Count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say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C</a:t>
            </a:r>
            <a:r>
              <a:rPr lang="de-CH" sz="2000" baseline="-25000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Assess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how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many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still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after time 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t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L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+t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then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endParaRPr lang="de-DE" sz="1800" dirty="0">
              <a:latin typeface="Calibri" pitchFamily="34" charset="0"/>
            </a:endParaRPr>
          </a:p>
        </p:txBody>
      </p:sp>
      <p:graphicFrame>
        <p:nvGraphicFramePr>
          <p:cNvPr id="8196" name="Object 18"/>
          <p:cNvGraphicFramePr>
            <a:graphicFrameLocks noChangeAspect="1"/>
          </p:cNvGraphicFramePr>
          <p:nvPr/>
        </p:nvGraphicFramePr>
        <p:xfrm>
          <a:off x="3604896" y="2272501"/>
          <a:ext cx="945554" cy="63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4" name="Equation" r:id="rId4" imgW="647640" imgH="431640" progId="Equation.DSMT4">
                  <p:embed/>
                </p:oleObj>
              </mc:Choice>
              <mc:Fallback>
                <p:oleObj name="Equation" r:id="rId4" imgW="647640" imgH="431640" progId="Equation.DSMT4">
                  <p:embed/>
                  <p:pic>
                    <p:nvPicPr>
                      <p:cNvPr id="819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896" y="2272501"/>
                        <a:ext cx="945554" cy="630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9347" name="Text Box 19"/>
              <p:cNvSpPr txBox="1">
                <a:spLocks noChangeArrowheads="1"/>
              </p:cNvSpPr>
              <p:nvPr/>
            </p:nvSpPr>
            <p:spPr bwMode="auto">
              <a:xfrm>
                <a:off x="357506" y="3315255"/>
                <a:ext cx="8557894" cy="1841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0" indent="0" eaLnBrk="1" hangingPunct="1">
                  <a:lnSpc>
                    <a:spcPct val="115000"/>
                  </a:lnSpc>
                </a:pPr>
                <a:r>
                  <a:rPr lang="de-CH" sz="2000" dirty="0">
                    <a:latin typeface="Calibri" pitchFamily="34" charset="0"/>
                  </a:rPr>
                  <a:t>Major </a:t>
                </a:r>
                <a:r>
                  <a:rPr lang="de-CH" sz="2000" dirty="0" err="1">
                    <a:latin typeface="Calibri" pitchFamily="34" charset="0"/>
                  </a:rPr>
                  <a:t>issue</a:t>
                </a:r>
                <a:r>
                  <a:rPr lang="de-CH" sz="2000" dirty="0">
                    <a:latin typeface="Calibri" pitchFamily="34" charset="0"/>
                  </a:rPr>
                  <a:t>: all </a:t>
                </a:r>
                <a:r>
                  <a:rPr lang="de-CH" sz="2000" dirty="0" err="1">
                    <a:latin typeface="Calibri" pitchFamily="34" charset="0"/>
                  </a:rPr>
                  <a:t>individuals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that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still </a:t>
                </a:r>
                <a:r>
                  <a:rPr lang="de-CH" sz="2000" dirty="0" err="1">
                    <a:latin typeface="Calibri" pitchFamily="34" charset="0"/>
                  </a:rPr>
                  <a:t>alive</a:t>
                </a:r>
                <a:r>
                  <a:rPr lang="de-CH" sz="2000" dirty="0">
                    <a:latin typeface="Calibri" pitchFamily="34" charset="0"/>
                  </a:rPr>
                  <a:t>, but </a:t>
                </a:r>
                <a:r>
                  <a:rPr lang="de-CH" sz="2000" b="1" dirty="0">
                    <a:latin typeface="Calibri" pitchFamily="34" charset="0"/>
                  </a:rPr>
                  <a:t>not </a:t>
                </a:r>
                <a:r>
                  <a:rPr lang="de-CH" sz="2000" b="1" dirty="0" err="1">
                    <a:latin typeface="Calibri" pitchFamily="34" charset="0"/>
                  </a:rPr>
                  <a:t>seen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Wingdings" panose="05000000000000000000" pitchFamily="2" charset="2"/>
                  </a:rPr>
                  <a:t>are</a:t>
                </a:r>
                <a:r>
                  <a:rPr lang="de-CH" sz="2000" dirty="0">
                    <a:latin typeface="Calibri" pitchFamily="34" charset="0"/>
                    <a:sym typeface="Wingdings" panose="05000000000000000000" pitchFamily="2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counted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dead</a:t>
                </a:r>
                <a:endParaRPr lang="de-CH" sz="2000" b="1" dirty="0">
                  <a:latin typeface="Calibri" pitchFamily="34" charset="0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Ignoring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imperfect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detection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leads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underestimating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Typically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do not </a:t>
                </a:r>
                <a:r>
                  <a:rPr lang="de-CH" sz="2000" dirty="0" err="1">
                    <a:latin typeface="Calibri" pitchFamily="34" charset="0"/>
                  </a:rPr>
                  <a:t>know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L</a:t>
                </a:r>
                <a:r>
                  <a:rPr lang="de-CH" sz="2000" baseline="-25000" dirty="0" err="1">
                    <a:latin typeface="Calibri" pitchFamily="34" charset="0"/>
                    <a:sym typeface="Symbol" pitchFamily="18" charset="2"/>
                  </a:rPr>
                  <a:t>t</a:t>
                </a:r>
                <a:r>
                  <a:rPr lang="de-CH" sz="2000" baseline="-25000" dirty="0">
                    <a:latin typeface="Calibri" pitchFamily="34" charset="0"/>
                    <a:sym typeface="Symbol" pitchFamily="18" charset="2"/>
                  </a:rPr>
                  <a:t>+t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only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p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・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L</a:t>
                </a:r>
                <a:r>
                  <a:rPr lang="de-CH" sz="2000" baseline="-25000" dirty="0" err="1">
                    <a:latin typeface="Calibri" pitchFamily="34" charset="0"/>
                    <a:sym typeface="Symbol" pitchFamily="18" charset="2"/>
                  </a:rPr>
                  <a:t>t</a:t>
                </a:r>
                <a:r>
                  <a:rPr lang="de-CH" sz="2000" baseline="-25000" dirty="0">
                    <a:latin typeface="Calibri" pitchFamily="34" charset="0"/>
                    <a:sym typeface="Symbol" pitchFamily="18" charset="2"/>
                  </a:rPr>
                  <a:t>+t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where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i="1" dirty="0">
                    <a:latin typeface="Calibri" pitchFamily="34" charset="0"/>
                    <a:sym typeface="Symbol" pitchFamily="18" charset="2"/>
                  </a:rPr>
                  <a:t>p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is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detection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probability</a:t>
                </a:r>
                <a:endParaRPr lang="de-CH" sz="2000" dirty="0">
                  <a:latin typeface="Calibri" pitchFamily="34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Detection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can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be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estimated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&amp;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distinguished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from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survival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when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≥</m:t>
                    </m:r>
                  </m:oMath>
                </a14:m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3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occasions</a:t>
                </a:r>
                <a:endParaRPr lang="de-CH" sz="2000" dirty="0">
                  <a:latin typeface="Calibri" pitchFamily="34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Thus,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collect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b="1" dirty="0" err="1">
                    <a:latin typeface="Calibri" pitchFamily="34" charset="0"/>
                    <a:sym typeface="Symbol" pitchFamily="18" charset="2"/>
                  </a:rPr>
                  <a:t>capture-recapture</a:t>
                </a:r>
                <a:r>
                  <a:rPr lang="de-CH" sz="2000" b="1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b="1" dirty="0" err="1">
                    <a:latin typeface="Calibri" pitchFamily="34" charset="0"/>
                    <a:sym typeface="Symbol" pitchFamily="18" charset="2"/>
                  </a:rPr>
                  <a:t>data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: individual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capture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/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encounter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histories</a:t>
                </a: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934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06" y="3315255"/>
                <a:ext cx="8557894" cy="1841273"/>
              </a:xfrm>
              <a:prstGeom prst="rect">
                <a:avLst/>
              </a:prstGeom>
              <a:blipFill>
                <a:blip r:embed="rId6"/>
                <a:stretch>
                  <a:fillRect l="-741" t="-685" r="-593" b="-41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254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991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142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6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195" name="Text Box 14"/>
              <p:cNvSpPr txBox="1">
                <a:spLocks noChangeArrowheads="1"/>
              </p:cNvSpPr>
              <p:nvPr/>
            </p:nvSpPr>
            <p:spPr bwMode="auto">
              <a:xfrm>
                <a:off x="468313" y="981623"/>
                <a:ext cx="8370887" cy="2814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62000" indent="-185738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refers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Mortality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and</a:t>
                </a:r>
                <a:r>
                  <a:rPr lang="de-CH" sz="2000" dirty="0">
                    <a:latin typeface="Calibri" pitchFamily="34" charset="0"/>
                  </a:rPr>
                  <a:t> permanent </a:t>
                </a:r>
                <a:r>
                  <a:rPr lang="de-CH" sz="2000" dirty="0" err="1">
                    <a:latin typeface="Calibri" pitchFamily="34" charset="0"/>
                  </a:rPr>
                  <a:t>emigration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confounded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Therefore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estimate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apparent</a:t>
                </a:r>
                <a:r>
                  <a:rPr lang="de-CH" sz="2000" b="1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, not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Apparent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probability</a:t>
                </a:r>
                <a:r>
                  <a:rPr lang="de-CH" sz="2000" dirty="0">
                    <a:latin typeface="Calibri" pitchFamily="34" charset="0"/>
                  </a:rPr>
                  <a:t> =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CH" sz="2000" dirty="0">
                  <a:latin typeface="Calibri" pitchFamily="34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</a:pP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>
          <p:sp>
            <p:nvSpPr>
              <p:cNvPr id="819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981623"/>
                <a:ext cx="8370887" cy="2814617"/>
              </a:xfrm>
              <a:prstGeom prst="rect">
                <a:avLst/>
              </a:prstGeom>
              <a:blipFill>
                <a:blip r:embed="rId3"/>
                <a:stretch>
                  <a:fillRect l="-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82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195" name="Text Box 14"/>
              <p:cNvSpPr txBox="1">
                <a:spLocks noChangeArrowheads="1"/>
              </p:cNvSpPr>
              <p:nvPr/>
            </p:nvSpPr>
            <p:spPr bwMode="auto">
              <a:xfrm>
                <a:off x="468313" y="981623"/>
                <a:ext cx="8370887" cy="3276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62000" indent="-185738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refers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Mortality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and</a:t>
                </a:r>
                <a:r>
                  <a:rPr lang="de-CH" sz="2000" dirty="0">
                    <a:latin typeface="Calibri" pitchFamily="34" charset="0"/>
                  </a:rPr>
                  <a:t> permanent </a:t>
                </a:r>
                <a:r>
                  <a:rPr lang="de-CH" sz="2000" dirty="0" err="1">
                    <a:latin typeface="Calibri" pitchFamily="34" charset="0"/>
                  </a:rPr>
                  <a:t>emigration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confounded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Therefore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estimate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apparent</a:t>
                </a:r>
                <a:r>
                  <a:rPr lang="de-CH" sz="2000" b="1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, not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Calibri" pitchFamily="34" charset="0"/>
                  </a:rPr>
                  <a:t>Apparent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probability</a:t>
                </a:r>
                <a:r>
                  <a:rPr lang="de-CH" sz="2000" dirty="0">
                    <a:latin typeface="Calibri" pitchFamily="34" charset="0"/>
                  </a:rPr>
                  <a:t> =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Consequently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</a:rPr>
                  <a:t>apparent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&lt;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unless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= 1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CH" sz="2000" dirty="0">
                  <a:latin typeface="Calibri" pitchFamily="34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</a:pP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>
          <p:sp>
            <p:nvSpPr>
              <p:cNvPr id="819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981623"/>
                <a:ext cx="8370887" cy="3276282"/>
              </a:xfrm>
              <a:prstGeom prst="rect">
                <a:avLst/>
              </a:prstGeom>
              <a:blipFill>
                <a:blip r:embed="rId3"/>
                <a:stretch>
                  <a:fillRect l="-606" r="-4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793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195" name="Text Box 14"/>
              <p:cNvSpPr txBox="1">
                <a:spLocks noChangeArrowheads="1"/>
              </p:cNvSpPr>
              <p:nvPr/>
            </p:nvSpPr>
            <p:spPr bwMode="auto">
              <a:xfrm>
                <a:off x="468313" y="981623"/>
                <a:ext cx="8370887" cy="41996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62000" indent="-185738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refers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Mortality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and</a:t>
                </a:r>
                <a:r>
                  <a:rPr lang="de-CH" sz="2000" dirty="0">
                    <a:latin typeface="Calibri" pitchFamily="34" charset="0"/>
                  </a:rPr>
                  <a:t> permanent </a:t>
                </a:r>
                <a:r>
                  <a:rPr lang="de-CH" sz="2000" dirty="0" err="1">
                    <a:latin typeface="Calibri" pitchFamily="34" charset="0"/>
                  </a:rPr>
                  <a:t>emigration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confounded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Therefore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estimate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apparent</a:t>
                </a:r>
                <a:r>
                  <a:rPr lang="de-CH" sz="2000" b="1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, not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endParaRPr lang="de-CH" sz="2000" dirty="0">
                  <a:latin typeface="Calibri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>
                    <a:latin typeface="Calibri" pitchFamily="34" charset="0"/>
                  </a:rPr>
                  <a:t>Apparent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probability</a:t>
                </a:r>
                <a:r>
                  <a:rPr lang="de-CH" sz="2000" dirty="0">
                    <a:latin typeface="Calibri" pitchFamily="34" charset="0"/>
                  </a:rPr>
                  <a:t> =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Consequently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</a:rPr>
                  <a:t>apparent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&lt; </a:t>
                </a:r>
                <a:r>
                  <a:rPr lang="de-CH" sz="2000" dirty="0" err="1">
                    <a:latin typeface="Calibri" pitchFamily="34" charset="0"/>
                  </a:rPr>
                  <a:t>true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unless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study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area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fidelity</a:t>
                </a:r>
                <a:r>
                  <a:rPr lang="de-CH" sz="2000" dirty="0">
                    <a:latin typeface="Calibri" pitchFamily="34" charset="0"/>
                  </a:rPr>
                  <a:t> = 1</a:t>
                </a:r>
              </a:p>
              <a:p>
                <a:pPr marL="342900" indent="-342900" eaLnBrk="1" hangingPunct="1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de-CH" sz="2000" dirty="0">
                  <a:latin typeface="Calibri" pitchFamily="34" charset="0"/>
                </a:endParaRPr>
              </a:p>
              <a:p>
                <a:pPr marL="0" indent="0" eaLnBrk="1" hangingPunct="1">
                  <a:lnSpc>
                    <a:spcPct val="150000"/>
                  </a:lnSpc>
                </a:pPr>
                <a:r>
                  <a:rPr lang="de-CH" sz="2000" dirty="0">
                    <a:latin typeface="Calibri" pitchFamily="34" charset="0"/>
                  </a:rPr>
                  <a:t>Note: Combine </a:t>
                </a:r>
                <a:r>
                  <a:rPr lang="de-CH" sz="2000" dirty="0" err="1">
                    <a:latin typeface="Calibri" pitchFamily="34" charset="0"/>
                  </a:rPr>
                  <a:t>with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recoveries</a:t>
                </a:r>
                <a:r>
                  <a:rPr lang="de-CH" sz="2000" dirty="0">
                    <a:latin typeface="Calibri" pitchFamily="34" charset="0"/>
                  </a:rPr>
                  <a:t> (</a:t>
                </a:r>
                <a:r>
                  <a:rPr lang="de-CH" sz="2000" dirty="0" err="1">
                    <a:latin typeface="Calibri" pitchFamily="34" charset="0"/>
                  </a:rPr>
                  <a:t>Lebreton</a:t>
                </a:r>
                <a:r>
                  <a:rPr lang="de-CH" sz="2000" dirty="0">
                    <a:latin typeface="Calibri" pitchFamily="34" charset="0"/>
                  </a:rPr>
                  <a:t> et al. 1999), </a:t>
                </a:r>
                <a:r>
                  <a:rPr lang="de-CH" sz="2000" dirty="0" err="1">
                    <a:latin typeface="Calibri" pitchFamily="34" charset="0"/>
                  </a:rPr>
                  <a:t>or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go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spatial</a:t>
                </a:r>
                <a:r>
                  <a:rPr lang="de-CH" sz="2000" dirty="0">
                    <a:latin typeface="Calibri" pitchFamily="34" charset="0"/>
                  </a:rPr>
                  <a:t> (</a:t>
                </a:r>
                <a:r>
                  <a:rPr lang="de-CH" sz="2000" dirty="0" err="1">
                    <a:latin typeface="Calibri" pitchFamily="34" charset="0"/>
                  </a:rPr>
                  <a:t>Gilroy</a:t>
                </a:r>
                <a:r>
                  <a:rPr lang="de-CH" sz="2000" dirty="0">
                    <a:latin typeface="Calibri" pitchFamily="34" charset="0"/>
                  </a:rPr>
                  <a:t> et al. 2012, Schaub &amp; </a:t>
                </a:r>
                <a:r>
                  <a:rPr lang="de-CH" sz="2000" dirty="0" err="1">
                    <a:latin typeface="Calibri" pitchFamily="34" charset="0"/>
                  </a:rPr>
                  <a:t>Royle</a:t>
                </a:r>
                <a:r>
                  <a:rPr lang="de-CH" sz="2000" dirty="0">
                    <a:latin typeface="Calibri" pitchFamily="34" charset="0"/>
                  </a:rPr>
                  <a:t> 2014)</a:t>
                </a:r>
              </a:p>
              <a:p>
                <a:pPr marL="0" indent="0" eaLnBrk="1" hangingPunct="1">
                  <a:lnSpc>
                    <a:spcPct val="150000"/>
                  </a:lnSpc>
                </a:pP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>
          <p:sp>
            <p:nvSpPr>
              <p:cNvPr id="819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313" y="981623"/>
                <a:ext cx="8370887" cy="4199611"/>
              </a:xfrm>
              <a:prstGeom prst="rect">
                <a:avLst/>
              </a:prstGeom>
              <a:blipFill>
                <a:blip r:embed="rId3"/>
                <a:stretch>
                  <a:fillRect l="-758" r="-1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52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1891287"/>
            <a:chOff x="517525" y="2219233"/>
            <a:chExt cx="8245475" cy="2269544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22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961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3234860"/>
            <a:chOff x="517525" y="2219233"/>
            <a:chExt cx="8245475" cy="3881832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388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marL="0" indent="0" eaLnBrk="1" hangingPunct="1">
                <a:lnSpc>
                  <a:spcPct val="150000"/>
                </a:lnSpc>
              </a:pPr>
              <a:endParaRPr lang="de-CH" sz="1800" dirty="0">
                <a:latin typeface="Calibri" pitchFamily="34" charset="0"/>
              </a:endParaRP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81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3737946"/>
            <a:chOff x="517525" y="2219233"/>
            <a:chExt cx="8245475" cy="4485534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448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Independence </a:t>
              </a:r>
              <a:r>
                <a:rPr lang="de-CH" sz="2000" dirty="0" err="1">
                  <a:latin typeface="Calibri" pitchFamily="34" charset="0"/>
                </a:rPr>
                <a:t>between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overdispersion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endParaRPr lang="de-CH" sz="2000" dirty="0">
                <a:latin typeface="Calibri" pitchFamily="34" charset="0"/>
              </a:endParaRP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020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4199611"/>
            <a:chOff x="517525" y="2219233"/>
            <a:chExt cx="8245475" cy="5039532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503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Independence </a:t>
              </a:r>
              <a:r>
                <a:rPr lang="de-CH" sz="2000" dirty="0" err="1">
                  <a:latin typeface="Calibri" pitchFamily="34" charset="0"/>
                </a:rPr>
                <a:t>between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overdispersion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endParaRPr lang="de-CH" sz="2000" dirty="0">
                <a:latin typeface="Calibri" pitchFamily="34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de-CH" sz="2000" dirty="0">
                  <a:latin typeface="Calibri" pitchFamily="34" charset="0"/>
                </a:rPr>
                <a:t>Note: </a:t>
              </a:r>
              <a:r>
                <a:rPr lang="de-CH" sz="2000" dirty="0" err="1">
                  <a:latin typeface="Calibri" pitchFamily="34" charset="0"/>
                </a:rPr>
                <a:t>Use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goodness</a:t>
              </a:r>
              <a:r>
                <a:rPr lang="de-CH" sz="2000" dirty="0">
                  <a:latin typeface="Calibri" pitchFamily="34" charset="0"/>
                </a:rPr>
                <a:t>-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-fit </a:t>
              </a:r>
              <a:r>
                <a:rPr lang="de-CH" sz="2000" dirty="0" err="1">
                  <a:latin typeface="Calibri" pitchFamily="34" charset="0"/>
                </a:rPr>
                <a:t>tests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to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assess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assumptions</a:t>
              </a:r>
              <a:r>
                <a:rPr lang="de-CH" sz="2000" dirty="0">
                  <a:latin typeface="Calibri" pitchFamily="34" charset="0"/>
                </a:rPr>
                <a:t> (Pradel et al. 2005) 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145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BE8197-C384-6940-B6BE-135AD5D72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35" y="4234543"/>
            <a:ext cx="2517824" cy="14187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23FF19-18DF-A048-9834-5C5890ED1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207404"/>
            <a:ext cx="6382488" cy="35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2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Individual heterogeneity 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Sex effect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</a:t>
            </a:r>
            <a:endParaRPr lang="de-CH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1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  <a:endParaRPr lang="de-CH" sz="2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Continuous covariate</a:t>
            </a:r>
            <a:r>
              <a:rPr lang="de-CH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x[i]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</a:t>
            </a: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de-CH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10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13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75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840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Individual heterogeneity 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Sex effect</a:t>
            </a:r>
            <a:r>
              <a:rPr lang="de-CH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89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Individual heterogeneity 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Sex effect</a:t>
            </a:r>
            <a:r>
              <a:rPr lang="de-CH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Continuous 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x[i]</a:t>
            </a: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669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8382" y="886920"/>
            <a:ext cx="881949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Temporal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Fixed effect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  <a:endParaRPr lang="en-US" sz="18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</a:t>
            </a: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 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[t]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x[t]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Individual heterogeneity 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Sex effect</a:t>
            </a:r>
            <a:r>
              <a:rPr lang="de-CH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female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otherwise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Continuous 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x[i]</a:t>
            </a:r>
            <a:endParaRPr lang="en-US" sz="2000" dirty="0">
              <a:latin typeface="Calibri" panose="020F0502020204030204" pitchFamily="34" charset="0"/>
            </a:endParaRP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Random effect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</a:t>
            </a: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~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dnorm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 tau) 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309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242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 effect: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adult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40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 effect: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adult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0B5F3-A940-7242-A296-174FDB77C4AD}"/>
              </a:ext>
            </a:extLst>
          </p:cNvPr>
          <p:cNvSpPr/>
          <p:nvPr/>
        </p:nvSpPr>
        <p:spPr>
          <a:xfrm>
            <a:off x="231227" y="3934713"/>
            <a:ext cx="89968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In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capture-recapture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corresponds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elapsed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encounter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Thus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capture-recapture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true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individuals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marked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fr-FR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birth</a:t>
            </a:r>
            <a:r>
              <a:rPr lang="fr-FR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4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812AAF9-DF96-6040-B175-6E30EA7C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15" y="-30480"/>
            <a:ext cx="660796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27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 effect: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adult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513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3424" y="154408"/>
            <a:ext cx="32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Embrace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heterogeneity</a:t>
            </a:r>
            <a:r>
              <a:rPr lang="de-DE" b="1" dirty="0">
                <a:latin typeface="Calibri" pitchFamily="34" charset="0"/>
              </a:rPr>
              <a:t>!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47145" y="855389"/>
            <a:ext cx="8923283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</a:rPr>
              <a:t>Both temporal and individual heterogeneity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 effect: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endParaRPr lang="de-CH" sz="2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1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 i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young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CH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</a:t>
            </a:r>
            <a:r>
              <a:rPr lang="de-CH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2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adult</a:t>
            </a:r>
          </a:p>
          <a:p>
            <a:pPr marL="361950" lvl="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Covariate</a:t>
            </a:r>
            <a:r>
              <a:rPr lang="de-CH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&lt;-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+ 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* x[</a:t>
            </a:r>
            <a:r>
              <a:rPr lang="de-CH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0">
              <a:lnSpc>
                <a:spcPts val="2400"/>
              </a:lnSpc>
              <a:spcBef>
                <a:spcPts val="600"/>
              </a:spcBef>
            </a:pP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0B5F3-A940-7242-A296-174FDB77C4AD}"/>
              </a:ext>
            </a:extLst>
          </p:cNvPr>
          <p:cNvSpPr/>
          <p:nvPr/>
        </p:nvSpPr>
        <p:spPr>
          <a:xfrm>
            <a:off x="231227" y="3934713"/>
            <a:ext cx="89968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de-CH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know the value of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covariate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every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occasion,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recaptured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If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the case,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have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value(s). The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Bayesian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here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as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model for the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covariate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fr-FR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fill</a:t>
            </a:r>
            <a:r>
              <a:rPr lang="fr-FR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gaps. </a:t>
            </a:r>
            <a:endParaRPr lang="de-CH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42BB61-21F9-6746-877D-F2FA75694B31}"/>
              </a:ext>
            </a:extLst>
          </p:cNvPr>
          <p:cNvSpPr txBox="1"/>
          <p:nvPr/>
        </p:nvSpPr>
        <p:spPr>
          <a:xfrm>
            <a:off x="6741921" y="5356178"/>
            <a:ext cx="24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Bonner</a:t>
            </a:r>
            <a:r>
              <a:rPr lang="fr-FR" sz="1800" dirty="0">
                <a:latin typeface="Calibri" panose="020F0502020204030204" pitchFamily="34" charset="0"/>
                <a:cs typeface="Calibri" panose="020F0502020204030204" pitchFamily="34" charset="0"/>
              </a:rPr>
              <a:t> &amp; Schwarz 2006</a:t>
            </a:r>
          </a:p>
        </p:txBody>
      </p:sp>
    </p:spTree>
    <p:extLst>
      <p:ext uri="{BB962C8B-B14F-4D97-AF65-F5344CB8AC3E}">
        <p14:creationId xmlns:p14="http://schemas.microsoft.com/office/powerpoint/2010/main" val="2301026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5902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: CJS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</a:t>
            </a:r>
            <a:endParaRPr lang="de-CH" b="1" dirty="0">
              <a:latin typeface="Calibri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73FC0CF-D9B8-CF43-A911-CAF606E00289}"/>
              </a:ext>
            </a:extLst>
          </p:cNvPr>
          <p:cNvGrpSpPr/>
          <p:nvPr/>
        </p:nvGrpSpPr>
        <p:grpSpPr>
          <a:xfrm>
            <a:off x="136311" y="1066156"/>
            <a:ext cx="6017895" cy="4144962"/>
            <a:chOff x="3164840" y="1557338"/>
            <a:chExt cx="6017895" cy="4144962"/>
          </a:xfrm>
        </p:grpSpPr>
        <p:pic>
          <p:nvPicPr>
            <p:cNvPr id="5" name="Picture 2" descr="phi6">
              <a:extLst>
                <a:ext uri="{FF2B5EF4-FFF2-40B4-BE49-F238E27FC236}">
                  <a16:creationId xmlns:a16="http://schemas.microsoft.com/office/drawing/2014/main" id="{707CD9B8-D947-0C46-B10B-E2889FEF5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557338"/>
              <a:ext cx="4740275" cy="414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25">
              <a:extLst>
                <a:ext uri="{FF2B5EF4-FFF2-40B4-BE49-F238E27FC236}">
                  <a16:creationId xmlns:a16="http://schemas.microsoft.com/office/drawing/2014/main" id="{262C61A9-4502-EE40-8376-4C39DB0C9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4988" y="5157788"/>
              <a:ext cx="10277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last </a:t>
              </a:r>
              <a:r>
                <a:rPr lang="fr-FR" altLang="en-US" sz="2400" dirty="0">
                  <a:latin typeface="Symbol" pitchFamily="2" charset="2"/>
                </a:rPr>
                <a:t>f</a:t>
              </a:r>
              <a:endParaRPr lang="fr-FR" altLang="en-US" sz="2400" dirty="0"/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2CAEC4DF-C8B0-384F-B710-CDFB0281F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840" y="1856222"/>
              <a:ext cx="15214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1800" dirty="0" err="1"/>
                <a:t>deviance</a:t>
              </a:r>
              <a:endParaRPr lang="fr-F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177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5902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: CJS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example</a:t>
            </a:r>
            <a:endParaRPr lang="de-CH" b="1" dirty="0">
              <a:latin typeface="Calibri" pitchFamily="34" charset="0"/>
            </a:endParaRPr>
          </a:p>
        </p:txBody>
      </p:sp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B956301A-CC0C-B748-9075-80D9FEED3B4D}"/>
              </a:ext>
            </a:extLst>
          </p:cNvPr>
          <p:cNvGraphicFramePr>
            <a:graphicFrameLocks noGrp="1"/>
          </p:cNvGraphicFramePr>
          <p:nvPr/>
        </p:nvGraphicFramePr>
        <p:xfrm>
          <a:off x="6176326" y="1971344"/>
          <a:ext cx="1568452" cy="2585724"/>
        </p:xfrm>
        <a:graphic>
          <a:graphicData uri="http://schemas.openxmlformats.org/drawingml/2006/table">
            <a:tbl>
              <a:tblPr/>
              <a:tblGrid>
                <a:gridCol w="784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3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440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  <a:sym typeface="Symbol" pitchFamily="18" charset="2"/>
                        </a:rPr>
                        <a:t>last </a:t>
                      </a: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ymbol" pitchFamily="18" charset="2"/>
                          <a:sym typeface="Symbol" pitchFamily="18" charset="2"/>
                        </a:rPr>
                        <a:t></a:t>
                      </a:r>
                      <a:endParaRPr kumimoji="0" lang="fr-FR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sym typeface="Symbol" pitchFamily="18" charset="2"/>
                      </a:endParaRP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Dev</a:t>
                      </a:r>
                      <a:endParaRPr kumimoji="0" lang="fr-FR" sz="16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0.73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656.95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0.59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656.95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0.53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656.95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0321"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0.35</a:t>
                      </a:r>
                    </a:p>
                  </a:txBody>
                  <a:tcPr marL="81286" marR="81286" horzOverflow="overflow">
                    <a:lnL cap="flat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49263" rtl="0" eaLnBrk="0" fontAlgn="base" latinLnBrk="0" hangingPunct="0">
                        <a:lnSpc>
                          <a:spcPct val="100000"/>
                        </a:lnSpc>
                        <a:spcBef>
                          <a:spcPts val="638"/>
                        </a:spcBef>
                        <a:spcAft>
                          <a:spcPct val="0"/>
                        </a:spcAft>
                        <a:buClr>
                          <a:srgbClr val="FFFF00"/>
                        </a:buClr>
                        <a:buSzPct val="100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670.27</a:t>
                      </a:r>
                    </a:p>
                  </a:txBody>
                  <a:tcPr marL="81286" marR="8128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" name="Groupe 1">
            <a:extLst>
              <a:ext uri="{FF2B5EF4-FFF2-40B4-BE49-F238E27FC236}">
                <a16:creationId xmlns:a16="http://schemas.microsoft.com/office/drawing/2014/main" id="{673FC0CF-D9B8-CF43-A911-CAF606E00289}"/>
              </a:ext>
            </a:extLst>
          </p:cNvPr>
          <p:cNvGrpSpPr/>
          <p:nvPr/>
        </p:nvGrpSpPr>
        <p:grpSpPr>
          <a:xfrm>
            <a:off x="136311" y="1066156"/>
            <a:ext cx="6017895" cy="4144962"/>
            <a:chOff x="3164840" y="1557338"/>
            <a:chExt cx="6017895" cy="4144962"/>
          </a:xfrm>
        </p:grpSpPr>
        <p:pic>
          <p:nvPicPr>
            <p:cNvPr id="5" name="Picture 2" descr="phi6">
              <a:extLst>
                <a:ext uri="{FF2B5EF4-FFF2-40B4-BE49-F238E27FC236}">
                  <a16:creationId xmlns:a16="http://schemas.microsoft.com/office/drawing/2014/main" id="{707CD9B8-D947-0C46-B10B-E2889FEF5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557338"/>
              <a:ext cx="4740275" cy="414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25">
              <a:extLst>
                <a:ext uri="{FF2B5EF4-FFF2-40B4-BE49-F238E27FC236}">
                  <a16:creationId xmlns:a16="http://schemas.microsoft.com/office/drawing/2014/main" id="{262C61A9-4502-EE40-8376-4C39DB0C97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4988" y="5157788"/>
              <a:ext cx="102774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last </a:t>
              </a:r>
              <a:r>
                <a:rPr lang="fr-FR" altLang="en-US" sz="2400" dirty="0">
                  <a:latin typeface="Symbol" pitchFamily="2" charset="2"/>
                </a:rPr>
                <a:t>f</a:t>
              </a:r>
              <a:endParaRPr lang="fr-FR" altLang="en-US" sz="2400" dirty="0"/>
            </a:p>
          </p:txBody>
        </p:sp>
        <p:sp>
          <p:nvSpPr>
            <p:cNvPr id="8" name="Text Box 26">
              <a:extLst>
                <a:ext uri="{FF2B5EF4-FFF2-40B4-BE49-F238E27FC236}">
                  <a16:creationId xmlns:a16="http://schemas.microsoft.com/office/drawing/2014/main" id="{0183EA36-28C6-8343-A21F-28BAC2CE7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5471" y="4591050"/>
              <a:ext cx="320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/>
                <a:t>+</a:t>
              </a:r>
            </a:p>
          </p:txBody>
        </p:sp>
        <p:sp>
          <p:nvSpPr>
            <p:cNvPr id="10" name="Text Box 27">
              <a:extLst>
                <a:ext uri="{FF2B5EF4-FFF2-40B4-BE49-F238E27FC236}">
                  <a16:creationId xmlns:a16="http://schemas.microsoft.com/office/drawing/2014/main" id="{8E5B7ED5-AB42-7B47-82B5-B1EC45BA5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8591" y="4591050"/>
              <a:ext cx="31908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/>
                <a:t>+</a:t>
              </a:r>
            </a:p>
          </p:txBody>
        </p:sp>
        <p:sp>
          <p:nvSpPr>
            <p:cNvPr id="11" name="Text Box 28">
              <a:extLst>
                <a:ext uri="{FF2B5EF4-FFF2-40B4-BE49-F238E27FC236}">
                  <a16:creationId xmlns:a16="http://schemas.microsoft.com/office/drawing/2014/main" id="{73A0E664-9330-FA4F-A106-CA0F6973B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4826" y="4591050"/>
              <a:ext cx="3206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/>
                <a:t>+</a:t>
              </a:r>
            </a:p>
          </p:txBody>
        </p:sp>
        <p:sp>
          <p:nvSpPr>
            <p:cNvPr id="12" name="Text Box 29">
              <a:extLst>
                <a:ext uri="{FF2B5EF4-FFF2-40B4-BE49-F238E27FC236}">
                  <a16:creationId xmlns:a16="http://schemas.microsoft.com/office/drawing/2014/main" id="{35AD0C43-4D83-0F47-8EEB-CAC6FFB72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4247" y="4289922"/>
              <a:ext cx="319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2400" dirty="0"/>
                <a:t>+</a:t>
              </a: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2CAEC4DF-C8B0-384F-B710-CDFB0281F9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4840" y="1856222"/>
              <a:ext cx="15214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fr-FR" altLang="en-US" sz="1800" dirty="0" err="1"/>
                <a:t>deviance</a:t>
              </a:r>
              <a:endParaRPr lang="fr-F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004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2140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83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437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Extrinsic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Model </a:t>
            </a:r>
            <a:r>
              <a:rPr lang="de-CH" sz="2000" dirty="0" err="1">
                <a:latin typeface="Calibri" pitchFamily="34" charset="0"/>
              </a:rPr>
              <a:t>structure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But lack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makes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parameter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estimable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86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437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Extrinsic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Model </a:t>
            </a:r>
            <a:r>
              <a:rPr lang="de-CH" sz="2000" dirty="0" err="1">
                <a:latin typeface="Calibri" pitchFamily="34" charset="0"/>
              </a:rPr>
              <a:t>structure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But lack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makes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parameter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estimable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  <p:pic>
        <p:nvPicPr>
          <p:cNvPr id="205826" name="Picture 2">
            <a:extLst>
              <a:ext uri="{FF2B5EF4-FFF2-40B4-BE49-F238E27FC236}">
                <a16:creationId xmlns:a16="http://schemas.microsoft.com/office/drawing/2014/main" id="{06DD5CAD-7866-ED4C-B41E-FE7F84786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43" y="3046254"/>
            <a:ext cx="1628497" cy="24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5084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64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r>
              <a:rPr lang="de-CH" b="1" dirty="0">
                <a:latin typeface="Calibri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902909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922907"/>
            <a:ext cx="3994099" cy="3988156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64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r>
              <a:rPr lang="de-CH" b="1" dirty="0">
                <a:latin typeface="Calibri" pitchFamily="34" charset="0"/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089525" y="4933950"/>
            <a:ext cx="355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anose="020F0502020204030204" pitchFamily="34" charset="0"/>
              </a:rPr>
              <a:t>CJS </a:t>
            </a:r>
            <a:r>
              <a:rPr lang="de-CH" sz="2000" dirty="0" err="1">
                <a:latin typeface="Calibri" panose="020F0502020204030204" pitchFamily="34" charset="0"/>
              </a:rPr>
              <a:t>model</a:t>
            </a:r>
            <a:r>
              <a:rPr lang="de-CH" sz="2000" dirty="0">
                <a:latin typeface="Calibri" panose="020F0502020204030204" pitchFamily="34" charset="0"/>
              </a:rPr>
              <a:t> (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</a:t>
            </a:r>
            <a:r>
              <a:rPr lang="de-CH" sz="2000" baseline="-25000" dirty="0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, </a:t>
            </a:r>
            <a:r>
              <a:rPr lang="de-CH" sz="2000" i="1" dirty="0" err="1">
                <a:latin typeface="Calibri" panose="020F0502020204030204" pitchFamily="34" charset="0"/>
                <a:sym typeface="Symbol"/>
              </a:rPr>
              <a:t>p</a:t>
            </a:r>
            <a:r>
              <a:rPr lang="de-CH" sz="2000" baseline="-25000" dirty="0" err="1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</a:rPr>
              <a:t>) </a:t>
            </a:r>
            <a:r>
              <a:rPr lang="de-CH" sz="2000" dirty="0" err="1">
                <a:latin typeface="Calibri" panose="020F0502020204030204" pitchFamily="34" charset="0"/>
              </a:rPr>
              <a:t>with</a:t>
            </a:r>
            <a:r>
              <a:rPr lang="de-CH" sz="2000" dirty="0">
                <a:latin typeface="Calibri" panose="020F0502020204030204" pitchFamily="34" charset="0"/>
              </a:rPr>
              <a:t> 12 </a:t>
            </a:r>
            <a:r>
              <a:rPr lang="de-CH" sz="2000" dirty="0" err="1">
                <a:latin typeface="Calibri" panose="020F0502020204030204" pitchFamily="34" charset="0"/>
              </a:rPr>
              <a:t>years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uniform </a:t>
            </a:r>
            <a:r>
              <a:rPr lang="de-CH" sz="2000" dirty="0" err="1">
                <a:latin typeface="Calibri" panose="020F0502020204030204" pitchFamily="34" charset="0"/>
              </a:rPr>
              <a:t>priors</a:t>
            </a: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2208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922907"/>
            <a:ext cx="3994099" cy="3988156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04800" y="1182688"/>
            <a:ext cx="4038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Compare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prior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posterior</a:t>
            </a:r>
            <a:endParaRPr lang="de-CH" sz="2000" dirty="0">
              <a:latin typeface="Calibri" pitchFamily="34" charset="0"/>
            </a:endParaRPr>
          </a:p>
          <a:p>
            <a:pPr marL="266700" lvl="1" indent="-266700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Prior </a:t>
            </a:r>
            <a:r>
              <a:rPr lang="de-CH" sz="2000" dirty="0" err="1">
                <a:latin typeface="Calibri" pitchFamily="34" charset="0"/>
              </a:rPr>
              <a:t>knowledge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identifiable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6498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r>
              <a:rPr lang="de-CH" b="1" dirty="0">
                <a:latin typeface="Calibri" pitchFamily="34" charset="0"/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089525" y="4933950"/>
            <a:ext cx="355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anose="020F0502020204030204" pitchFamily="34" charset="0"/>
              </a:rPr>
              <a:t>CJS </a:t>
            </a:r>
            <a:r>
              <a:rPr lang="de-CH" sz="2000" dirty="0" err="1">
                <a:latin typeface="Calibri" panose="020F0502020204030204" pitchFamily="34" charset="0"/>
              </a:rPr>
              <a:t>model</a:t>
            </a:r>
            <a:r>
              <a:rPr lang="de-CH" sz="2000" dirty="0">
                <a:latin typeface="Calibri" panose="020F0502020204030204" pitchFamily="34" charset="0"/>
              </a:rPr>
              <a:t> (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</a:t>
            </a:r>
            <a:r>
              <a:rPr lang="de-CH" sz="2000" baseline="-25000" dirty="0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, </a:t>
            </a:r>
            <a:r>
              <a:rPr lang="de-CH" sz="2000" i="1" dirty="0" err="1">
                <a:latin typeface="Calibri" panose="020F0502020204030204" pitchFamily="34" charset="0"/>
                <a:sym typeface="Symbol"/>
              </a:rPr>
              <a:t>p</a:t>
            </a:r>
            <a:r>
              <a:rPr lang="de-CH" sz="2000" baseline="-25000" dirty="0" err="1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</a:rPr>
              <a:t>) </a:t>
            </a:r>
            <a:r>
              <a:rPr lang="de-CH" sz="2000" dirty="0" err="1">
                <a:latin typeface="Calibri" panose="020F0502020204030204" pitchFamily="34" charset="0"/>
              </a:rPr>
              <a:t>with</a:t>
            </a:r>
            <a:r>
              <a:rPr lang="de-CH" sz="2000" dirty="0">
                <a:latin typeface="Calibri" panose="020F0502020204030204" pitchFamily="34" charset="0"/>
              </a:rPr>
              <a:t> 12 </a:t>
            </a:r>
            <a:r>
              <a:rPr lang="de-CH" sz="2000" dirty="0" err="1">
                <a:latin typeface="Calibri" panose="020F0502020204030204" pitchFamily="34" charset="0"/>
              </a:rPr>
              <a:t>years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uniform </a:t>
            </a:r>
            <a:r>
              <a:rPr lang="de-CH" sz="2000" dirty="0" err="1">
                <a:latin typeface="Calibri" panose="020F0502020204030204" pitchFamily="34" charset="0"/>
              </a:rPr>
              <a:t>priors</a:t>
            </a: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7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777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16473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Exercise</a:t>
            </a:r>
            <a:r>
              <a:rPr lang="de-CH" sz="2800" b="1" dirty="0">
                <a:latin typeface="Calibri" pitchFamily="34" charset="0"/>
              </a:rPr>
              <a:t> 2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76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976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>
                <a:latin typeface="Calibri" pitchFamily="34" charset="0"/>
              </a:rPr>
              <a:t>Bonus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708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0 0 0 1 0 1 0 0 0</a:t>
            </a:r>
            <a:endParaRPr lang="de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4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0 0 0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</a:t>
            </a:r>
            <a:endParaRPr lang="de-CH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2727960" y="1686560"/>
            <a:ext cx="1927860" cy="63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008009" y="1358712"/>
            <a:ext cx="1111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conditional</a:t>
            </a:r>
            <a:endParaRPr lang="de-CH" sz="1600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90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90"/>
            <a:ext cx="786384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Jolly-</a:t>
            </a:r>
            <a:r>
              <a:rPr lang="en-US" sz="2000" dirty="0" err="1">
                <a:latin typeface="Calibri" panose="020F0502020204030204" pitchFamily="34" charset="0"/>
              </a:rPr>
              <a:t>Seber</a:t>
            </a:r>
            <a:r>
              <a:rPr lang="en-US" sz="2000" dirty="0">
                <a:latin typeface="Calibri" panose="020F0502020204030204" pitchFamily="34" charset="0"/>
              </a:rPr>
              <a:t> model is </a:t>
            </a:r>
            <a:r>
              <a:rPr lang="en-US" sz="2000" i="1" dirty="0">
                <a:latin typeface="Calibri" panose="020F0502020204030204" pitchFamily="34" charset="0"/>
              </a:rPr>
              <a:t>unconditional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Estimation of </a:t>
            </a:r>
            <a:r>
              <a:rPr lang="en-US" sz="2000" i="1" dirty="0">
                <a:latin typeface="Calibri" panose="020F0502020204030204" pitchFamily="34" charset="0"/>
              </a:rPr>
              <a:t>recruitment</a:t>
            </a:r>
            <a:r>
              <a:rPr lang="en-US" sz="2000" dirty="0">
                <a:latin typeface="Calibri" panose="020F0502020204030204" pitchFamily="34" charset="0"/>
              </a:rPr>
              <a:t> and </a:t>
            </a:r>
            <a:r>
              <a:rPr lang="en-US" sz="2000" i="1" dirty="0">
                <a:latin typeface="Calibri" panose="020F0502020204030204" pitchFamily="34" charset="0"/>
              </a:rPr>
              <a:t>population size</a:t>
            </a:r>
            <a:r>
              <a:rPr lang="en-US" sz="2000" dirty="0">
                <a:latin typeface="Calibri" panose="020F0502020204030204" pitchFamily="34" charset="0"/>
              </a:rPr>
              <a:t> is possible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Requires an additional assumption (capture = recapture)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See chapter 10 in BPA book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0 0 0 1 0 1 0 0 0</a:t>
            </a:r>
            <a:endParaRPr lang="de-CH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2727960" y="1686560"/>
            <a:ext cx="1927860" cy="635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1607820" y="2112010"/>
            <a:ext cx="3040380" cy="63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008009" y="1358712"/>
            <a:ext cx="1111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latin typeface="Calibri" panose="020F0502020204030204" pitchFamily="34" charset="0"/>
              </a:rPr>
              <a:t>conditional</a:t>
            </a:r>
            <a:endParaRPr lang="de-CH" sz="1600" i="1" dirty="0">
              <a:latin typeface="Calibri" panose="020F050202020403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482228" y="2141032"/>
            <a:ext cx="132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unconditional</a:t>
            </a:r>
            <a:endParaRPr lang="de-CH" sz="1600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00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2291" name="Text Box 10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12292" name="Text Box 12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12293" name="Text Box 13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17551" y="3276865"/>
            <a:ext cx="7542213" cy="1878542"/>
            <a:chOff x="452" y="2477"/>
            <a:chExt cx="4751" cy="1420"/>
          </a:xfrm>
        </p:grpSpPr>
        <p:sp>
          <p:nvSpPr>
            <p:cNvPr id="12295" name="Text Box 11"/>
            <p:cNvSpPr txBox="1">
              <a:spLocks noChangeArrowheads="1"/>
            </p:cNvSpPr>
            <p:nvPr/>
          </p:nvSpPr>
          <p:spPr bwMode="auto">
            <a:xfrm>
              <a:off x="460" y="2780"/>
              <a:ext cx="4743" cy="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>
                  <a:latin typeface="Courier New" pitchFamily="49" charset="0"/>
                </a:rPr>
                <a:t>	Recapture occ.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Release occ.	2		3	4	Never recaptured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1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2	-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3	-		-</a:t>
              </a:r>
            </a:p>
          </p:txBody>
        </p:sp>
        <p:sp>
          <p:nvSpPr>
            <p:cNvPr id="12296" name="Text Box 14"/>
            <p:cNvSpPr txBox="1">
              <a:spLocks noChangeArrowheads="1"/>
            </p:cNvSpPr>
            <p:nvPr/>
          </p:nvSpPr>
          <p:spPr bwMode="auto">
            <a:xfrm>
              <a:off x="452" y="2477"/>
              <a:ext cx="58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latin typeface="Calibri" pitchFamily="34" charset="0"/>
                </a:rPr>
                <a:t>m-array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1027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13316" name="Text Box 1028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3317" name="Text Box 1029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3318" name="Text Box 1031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3319" name="Text Box 1032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 b="1">
                <a:solidFill>
                  <a:srgbClr val="FF9900"/>
                </a:solidFill>
                <a:latin typeface="Courier New" pitchFamily="49" charset="0"/>
              </a:rPr>
              <a:t>0 1 0 0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FF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56787" y="3860216"/>
            <a:ext cx="201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Natural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CF6659-6BD7-2549-95D9-1E6AE305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7" y="3197641"/>
            <a:ext cx="2754000" cy="206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414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1		2	0	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0	0	2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1	1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663575" y="856721"/>
            <a:ext cx="35464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Cell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m-array:</a:t>
            </a: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663576" y="1237086"/>
            <a:ext cx="822642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0" indent="-7620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latin typeface="Courier New" pitchFamily="49" charset="0"/>
              </a:rPr>
              <a:t>	</a:t>
            </a:r>
            <a:r>
              <a:rPr lang="de-CH" sz="1800" dirty="0" err="1">
                <a:latin typeface="Courier New" pitchFamily="49" charset="0"/>
              </a:rPr>
              <a:t>Recapture</a:t>
            </a:r>
            <a:r>
              <a:rPr lang="de-CH" sz="1800" dirty="0">
                <a:latin typeface="Courier New" pitchFamily="49" charset="0"/>
              </a:rPr>
              <a:t> </a:t>
            </a:r>
            <a:r>
              <a:rPr lang="de-CH" sz="1800" dirty="0" err="1">
                <a:latin typeface="Courier New" pitchFamily="49" charset="0"/>
              </a:rPr>
              <a:t>occ</a:t>
            </a:r>
            <a:r>
              <a:rPr lang="de-CH" sz="1800" dirty="0">
                <a:latin typeface="Courier New" pitchFamily="49" charset="0"/>
              </a:rPr>
              <a:t>.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Rel.	2	3	4		Never</a:t>
            </a:r>
          </a:p>
          <a:p>
            <a:pPr eaLnBrk="1" hangingPunct="1"/>
            <a:endParaRPr lang="de-CH" sz="1800" dirty="0">
              <a:latin typeface="Courier New" pitchFamily="49" charset="0"/>
            </a:endParaRPr>
          </a:p>
          <a:p>
            <a:pPr eaLnBrk="1" hangingPunct="1">
              <a:buFontTx/>
              <a:buAutoNum type="arabicPlain"/>
            </a:pP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</a:rPr>
              <a:t>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</a:rPr>
              <a:t> 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</a:p>
          <a:p>
            <a:pPr eaLnBrk="1" hangingPunct="1">
              <a:buFontTx/>
              <a:buAutoNum type="arabicPlain"/>
            </a:pPr>
            <a:endParaRPr lang="de-CH" sz="1800" baseline="-25000" dirty="0">
              <a:latin typeface="Courier New" pitchFamily="49" charset="0"/>
            </a:endParaRPr>
          </a:p>
          <a:p>
            <a:pPr eaLnBrk="1" hangingPunct="1">
              <a:buFontTx/>
              <a:buAutoNum type="arabicPlain" startAt="2"/>
            </a:pPr>
            <a:r>
              <a:rPr lang="de-CH" sz="1800" dirty="0">
                <a:latin typeface="Courier New" pitchFamily="49" charset="0"/>
              </a:rPr>
              <a:t>-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</a:rPr>
              <a:t> 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</a:p>
          <a:p>
            <a:pPr eaLnBrk="1" hangingPunct="1">
              <a:buFontTx/>
              <a:buAutoNum type="arabicPlain" startAt="2"/>
            </a:pPr>
            <a:endParaRPr lang="de-CH" sz="1800" dirty="0">
              <a:latin typeface="Courier New" pitchFamily="49" charset="0"/>
            </a:endParaRP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3	-	-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49288" y="3685647"/>
            <a:ext cx="8037512" cy="1821657"/>
            <a:chOff x="409" y="2786"/>
            <a:chExt cx="5063" cy="1377"/>
          </a:xfrm>
        </p:grpSpPr>
        <p:sp>
          <p:nvSpPr>
            <p:cNvPr id="18438" name="Text Box 8"/>
            <p:cNvSpPr txBox="1">
              <a:spLocks noChangeArrowheads="1"/>
            </p:cNvSpPr>
            <p:nvPr/>
          </p:nvSpPr>
          <p:spPr bwMode="auto">
            <a:xfrm>
              <a:off x="409" y="2786"/>
              <a:ext cx="180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 err="1">
                  <a:latin typeface="Calibri" pitchFamily="34" charset="0"/>
                </a:rPr>
                <a:t>Likelihood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the</a:t>
              </a:r>
              <a:r>
                <a:rPr lang="de-CH" sz="2000" dirty="0">
                  <a:latin typeface="Calibri" pitchFamily="34" charset="0"/>
                </a:rPr>
                <a:t> m-array:</a:t>
              </a:r>
            </a:p>
          </p:txBody>
        </p:sp>
        <p:graphicFrame>
          <p:nvGraphicFramePr>
            <p:cNvPr id="18439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9761521"/>
                </p:ext>
              </p:extLst>
            </p:nvPr>
          </p:nvGraphicFramePr>
          <p:xfrm>
            <a:off x="473" y="3090"/>
            <a:ext cx="1350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50" name="Equation" r:id="rId4" imgW="1587240" imgH="253800" progId="Equation.DSMT4">
                    <p:embed/>
                  </p:oleObj>
                </mc:Choice>
                <mc:Fallback>
                  <p:oleObj name="Equation" r:id="rId4" imgW="1587240" imgH="253800" progId="Equation.DSMT4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" y="3090"/>
                          <a:ext cx="1350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0" name="Text Box 10"/>
            <p:cNvSpPr txBox="1">
              <a:spLocks noChangeArrowheads="1"/>
            </p:cNvSpPr>
            <p:nvPr/>
          </p:nvSpPr>
          <p:spPr bwMode="auto">
            <a:xfrm>
              <a:off x="409" y="3349"/>
              <a:ext cx="5063" cy="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 err="1">
                  <a:latin typeface="Calibri" pitchFamily="34" charset="0"/>
                </a:rPr>
                <a:t>where</a:t>
              </a:r>
              <a:r>
                <a:rPr lang="de-CH" sz="1600" dirty="0">
                  <a:latin typeface="Calibri" pitchFamily="34" charset="0"/>
                </a:rPr>
                <a:t> </a:t>
              </a:r>
            </a:p>
            <a:p>
              <a:pPr eaLnBrk="1" hangingPunct="1"/>
              <a:r>
                <a:rPr lang="de-CH" sz="1600" b="1" i="1" dirty="0" err="1">
                  <a:latin typeface="Calibri" pitchFamily="34" charset="0"/>
                </a:rPr>
                <a:t>m</a:t>
              </a:r>
              <a:r>
                <a:rPr lang="de-CH" sz="1600" b="1" i="1" baseline="-25000" dirty="0" err="1">
                  <a:latin typeface="Calibri" pitchFamily="34" charset="0"/>
                </a:rPr>
                <a:t>t</a:t>
              </a:r>
              <a:r>
                <a:rPr lang="de-CH" sz="1600" i="1" dirty="0">
                  <a:latin typeface="Calibri" pitchFamily="34" charset="0"/>
                </a:rPr>
                <a:t> = </a:t>
              </a:r>
              <a:r>
                <a:rPr lang="de-CH" sz="1600" i="1" dirty="0" err="1">
                  <a:latin typeface="Calibri" pitchFamily="34" charset="0"/>
                </a:rPr>
                <a:t>t</a:t>
              </a:r>
              <a:r>
                <a:rPr lang="de-CH" sz="1600" i="1" baseline="30000" dirty="0" err="1">
                  <a:latin typeface="Calibri" pitchFamily="34" charset="0"/>
                </a:rPr>
                <a:t>th</a:t>
              </a:r>
              <a:r>
                <a:rPr lang="de-CH" sz="1600" i="1" dirty="0">
                  <a:latin typeface="Calibri" pitchFamily="34" charset="0"/>
                </a:rPr>
                <a:t> </a:t>
              </a:r>
              <a:r>
                <a:rPr lang="de-CH" sz="1600" i="1" dirty="0" err="1">
                  <a:latin typeface="Calibri" pitchFamily="34" charset="0"/>
                </a:rPr>
                <a:t>row</a:t>
              </a:r>
              <a:r>
                <a:rPr lang="de-CH" sz="1600" i="1" dirty="0">
                  <a:latin typeface="Calibri" pitchFamily="34" charset="0"/>
                </a:rPr>
                <a:t> </a:t>
              </a:r>
              <a:r>
                <a:rPr lang="de-CH" sz="1600" i="1" dirty="0" err="1">
                  <a:latin typeface="Calibri" pitchFamily="34" charset="0"/>
                </a:rPr>
                <a:t>of</a:t>
              </a:r>
              <a:r>
                <a:rPr lang="de-CH" sz="1600" i="1" dirty="0">
                  <a:latin typeface="Calibri" pitchFamily="34" charset="0"/>
                </a:rPr>
                <a:t> m-array</a:t>
              </a:r>
            </a:p>
            <a:p>
              <a:pPr eaLnBrk="1" hangingPunct="1"/>
              <a:r>
                <a:rPr lang="de-CH" sz="1600" b="1" i="1" dirty="0" err="1">
                  <a:latin typeface="Calibri" pitchFamily="34" charset="0"/>
                </a:rPr>
                <a:t>q</a:t>
              </a:r>
              <a:r>
                <a:rPr lang="de-CH" sz="1600" b="1" i="1" baseline="-25000" dirty="0" err="1">
                  <a:latin typeface="Calibri" pitchFamily="34" charset="0"/>
                </a:rPr>
                <a:t>t</a:t>
              </a:r>
              <a:r>
                <a:rPr lang="de-CH" sz="1600" dirty="0">
                  <a:latin typeface="Calibri" pitchFamily="34" charset="0"/>
                </a:rPr>
                <a:t> = </a:t>
              </a:r>
              <a:r>
                <a:rPr lang="de-CH" sz="1600" dirty="0" err="1">
                  <a:latin typeface="Calibri" pitchFamily="34" charset="0"/>
                </a:rPr>
                <a:t>cell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probabilities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of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the</a:t>
              </a:r>
              <a:r>
                <a:rPr lang="de-CH" sz="1600" dirty="0">
                  <a:latin typeface="Calibri" pitchFamily="34" charset="0"/>
                </a:rPr>
                <a:t> m-array </a:t>
              </a:r>
              <a:r>
                <a:rPr lang="de-CH" sz="1600" dirty="0" err="1">
                  <a:latin typeface="Calibri" pitchFamily="34" charset="0"/>
                </a:rPr>
                <a:t>for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release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occasion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i="1" dirty="0">
                  <a:latin typeface="Calibri" pitchFamily="34" charset="0"/>
                </a:rPr>
                <a:t>t</a:t>
              </a:r>
            </a:p>
            <a:p>
              <a:pPr eaLnBrk="1" hangingPunct="1"/>
              <a:r>
                <a:rPr lang="de-CH" sz="1600" i="1" dirty="0" err="1">
                  <a:latin typeface="Calibri" pitchFamily="34" charset="0"/>
                </a:rPr>
                <a:t>R</a:t>
              </a:r>
              <a:r>
                <a:rPr lang="de-CH" sz="1600" i="1" baseline="-25000" dirty="0" err="1">
                  <a:latin typeface="Calibri" pitchFamily="34" charset="0"/>
                </a:rPr>
                <a:t>t</a:t>
              </a:r>
              <a:r>
                <a:rPr lang="de-CH" sz="1600" dirty="0">
                  <a:latin typeface="Calibri" pitchFamily="34" charset="0"/>
                </a:rPr>
                <a:t> = </a:t>
              </a:r>
              <a:r>
                <a:rPr lang="de-CH" sz="1600" dirty="0" err="1">
                  <a:latin typeface="Calibri" pitchFamily="34" charset="0"/>
                </a:rPr>
                <a:t>number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of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released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individuals</a:t>
              </a:r>
              <a:r>
                <a:rPr lang="de-CH" sz="1600" dirty="0">
                  <a:latin typeface="Calibri" pitchFamily="34" charset="0"/>
                </a:rPr>
                <a:t> at </a:t>
              </a:r>
              <a:r>
                <a:rPr lang="de-CH" sz="1600" dirty="0" err="1">
                  <a:latin typeface="Calibri" pitchFamily="34" charset="0"/>
                </a:rPr>
                <a:t>occasion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i="1" dirty="0">
                  <a:latin typeface="Calibri" pitchFamily="34" charset="0"/>
                </a:rPr>
                <a:t>t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94334" y="873443"/>
            <a:ext cx="84524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</a:rPr>
              <a:t>Several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Bayesian</a:t>
            </a:r>
            <a:r>
              <a:rPr lang="de-DE" sz="2000" dirty="0">
                <a:latin typeface="Calibri" panose="020F0502020204030204" pitchFamily="34" charset="0"/>
              </a:rPr>
              <a:t> GOF </a:t>
            </a:r>
            <a:r>
              <a:rPr lang="de-DE" sz="2000" dirty="0" err="1">
                <a:latin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possible</a:t>
            </a:r>
            <a:r>
              <a:rPr lang="de-DE" sz="2000" dirty="0">
                <a:latin typeface="Calibri" panose="020F0502020204030204" pitchFamily="34" charset="0"/>
              </a:rPr>
              <a:t> (</a:t>
            </a:r>
            <a:r>
              <a:rPr lang="de-DE" sz="2000" dirty="0" err="1">
                <a:latin typeface="Calibri" panose="020F0502020204030204" pitchFamily="34" charset="0"/>
              </a:rPr>
              <a:t>reviewed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by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Conn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i="1" dirty="0">
                <a:latin typeface="Calibri" panose="020F0502020204030204" pitchFamily="34" charset="0"/>
              </a:rPr>
              <a:t>et al.</a:t>
            </a:r>
            <a:r>
              <a:rPr lang="de-DE" sz="2000" dirty="0">
                <a:latin typeface="Calibri" panose="020F0502020204030204" pitchFamily="34" charset="0"/>
              </a:rPr>
              <a:t> 2018)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b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anose="020F0502020204030204" pitchFamily="34" charset="0"/>
              </a:rPr>
              <a:t>Here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we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use</a:t>
            </a:r>
            <a:r>
              <a:rPr lang="de-CH" sz="2000" dirty="0">
                <a:latin typeface="Calibri" panose="020F0502020204030204" pitchFamily="34" charset="0"/>
              </a:rPr>
              <a:t> a </a:t>
            </a:r>
            <a:r>
              <a:rPr lang="de-CH" sz="2000" dirty="0" err="1">
                <a:latin typeface="Calibri" panose="020F0502020204030204" pitchFamily="34" charset="0"/>
              </a:rPr>
              <a:t>general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very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common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Bayesian</a:t>
            </a:r>
            <a:r>
              <a:rPr lang="de-CH" sz="2000" dirty="0">
                <a:latin typeface="Calibri" panose="020F0502020204030204" pitchFamily="34" charset="0"/>
              </a:rPr>
              <a:t> model-</a:t>
            </a:r>
            <a:r>
              <a:rPr lang="de-CH" sz="2000" dirty="0" err="1">
                <a:latin typeface="Calibri" panose="020F0502020204030204" pitchFamily="34" charset="0"/>
              </a:rPr>
              <a:t>checking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procedure</a:t>
            </a:r>
            <a:r>
              <a:rPr lang="de-CH" sz="2000" dirty="0">
                <a:latin typeface="Calibri" panose="020F0502020204030204" pitchFamily="34" charset="0"/>
              </a:rPr>
              <a:t>, </a:t>
            </a:r>
            <a:r>
              <a:rPr lang="de-CH" sz="2000" dirty="0" err="1">
                <a:latin typeface="Calibri" panose="020F0502020204030204" pitchFamily="34" charset="0"/>
              </a:rPr>
              <a:t>the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posterior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predictive</a:t>
            </a:r>
            <a:r>
              <a:rPr lang="de-CH" sz="2000" b="1" dirty="0">
                <a:latin typeface="Calibri" panose="020F0502020204030204" pitchFamily="34" charset="0"/>
              </a:rPr>
              <a:t> check</a:t>
            </a:r>
            <a:endParaRPr lang="de-CH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Calibri" panose="020F0502020204030204" pitchFamily="34" charset="0"/>
              </a:rPr>
              <a:t>In a </a:t>
            </a:r>
            <a:r>
              <a:rPr lang="de-CH" sz="2000" dirty="0" err="1">
                <a:latin typeface="Calibri" panose="020F0502020204030204" pitchFamily="34" charset="0"/>
              </a:rPr>
              <a:t>nutshell</a:t>
            </a:r>
            <a:r>
              <a:rPr lang="de-CH" sz="2000" dirty="0">
                <a:latin typeface="Calibri" panose="020F050202020403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Quantify how different the </a:t>
            </a:r>
            <a:r>
              <a:rPr lang="en-US" sz="2000" b="1" i="1" dirty="0">
                <a:latin typeface="Calibri" panose="020F0502020204030204" pitchFamily="34" charset="0"/>
              </a:rPr>
              <a:t>observed </a:t>
            </a:r>
            <a:r>
              <a:rPr lang="en-US" sz="2000" dirty="0">
                <a:latin typeface="Calibri" panose="020F0502020204030204" pitchFamily="34" charset="0"/>
              </a:rPr>
              <a:t>data is compared to what we </a:t>
            </a:r>
            <a:r>
              <a:rPr lang="en-US" sz="2000" b="1" i="1" dirty="0">
                <a:latin typeface="Calibri" panose="020F0502020204030204" pitchFamily="34" charset="0"/>
              </a:rPr>
              <a:t>expect </a:t>
            </a:r>
            <a:r>
              <a:rPr lang="en-US" sz="2000" dirty="0">
                <a:latin typeface="Calibri" panose="020F0502020204030204" pitchFamily="34" charset="0"/>
              </a:rPr>
              <a:t>from the estimated parameters [measure of </a:t>
            </a:r>
            <a:r>
              <a:rPr lang="en-US" sz="2000" b="1" dirty="0">
                <a:latin typeface="Calibri" panose="020F0502020204030204" pitchFamily="34" charset="0"/>
              </a:rPr>
              <a:t>discrepancy</a:t>
            </a:r>
            <a:r>
              <a:rPr lang="en-US" sz="2000" dirty="0">
                <a:latin typeface="Calibri" panose="020F0502020204030204" pitchFamily="34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To assess how “bad” or “good” that difference is, compare to the same measure of discrepancy obtained for ideal data </a:t>
            </a:r>
            <a:r>
              <a:rPr lang="en-US" sz="2000" b="1" i="1" dirty="0">
                <a:latin typeface="Calibri" panose="020F0502020204030204" pitchFamily="34" charset="0"/>
              </a:rPr>
              <a:t>simulated </a:t>
            </a:r>
            <a:r>
              <a:rPr lang="en-US" sz="2000" dirty="0">
                <a:latin typeface="Calibri" panose="020F0502020204030204" pitchFamily="34" charset="0"/>
              </a:rPr>
              <a:t>from the estimated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This double comparison is done for each sample of the MCMC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Generally straightforward to implement in BUGS or in R after the analysis (from the MCMC chains)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804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4334" y="1603376"/>
            <a:ext cx="846010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At each MCMC iteration 𝑡: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Calculate a </a:t>
            </a:r>
            <a:r>
              <a:rPr lang="en-US" sz="2000" b="1" dirty="0">
                <a:latin typeface="Calibri" panose="020F0502020204030204" pitchFamily="34" charset="0"/>
              </a:rPr>
              <a:t>discrepancy statistic </a:t>
            </a:r>
            <a:r>
              <a:rPr lang="en-US" sz="2000" dirty="0">
                <a:latin typeface="Calibri" panose="020F0502020204030204" pitchFamily="34" charset="0"/>
              </a:rPr>
              <a:t>𝐷(𝑥;𝑒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measure some “distance” between the </a:t>
            </a:r>
            <a:r>
              <a:rPr lang="en-US" sz="2000" b="1" dirty="0">
                <a:latin typeface="Calibri" panose="020F0502020204030204" pitchFamily="34" charset="0"/>
              </a:rPr>
              <a:t>observed data </a:t>
            </a:r>
            <a:r>
              <a:rPr lang="en-US" sz="2000" dirty="0">
                <a:latin typeface="Calibri" panose="020F0502020204030204" pitchFamily="34" charset="0"/>
              </a:rPr>
              <a:t>𝒙 and the corresponding expected values,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at that iteration (based on the MCMC chain values of the parameters)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FontTx/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Generate a new data set 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from the fitted model (using the MCMC chain value of the parameters)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FontTx/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Calculate a discrepancy statistic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measure the “distance” between the </a:t>
            </a:r>
            <a:r>
              <a:rPr lang="en-US" sz="2000" b="1" dirty="0">
                <a:latin typeface="Calibri" panose="020F0502020204030204" pitchFamily="34" charset="0"/>
              </a:rPr>
              <a:t>simulated data </a:t>
            </a:r>
            <a:r>
              <a:rPr lang="en-US" sz="2000" dirty="0">
                <a:latin typeface="Calibri" panose="020F0502020204030204" pitchFamily="34" charset="0"/>
              </a:rPr>
              <a:t>𝒙</a:t>
            </a:r>
            <a:r>
              <a:rPr lang="en-US" sz="2000" baseline="-25000" dirty="0">
                <a:latin typeface="Calibri" panose="020F0502020204030204" pitchFamily="34" charset="0"/>
              </a:rPr>
              <a:t>𝒕</a:t>
            </a:r>
            <a:r>
              <a:rPr lang="en-US" sz="2000" dirty="0">
                <a:latin typeface="Calibri" panose="020F0502020204030204" pitchFamily="34" charset="0"/>
              </a:rPr>
              <a:t> and the corresponding expected values,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at that iteration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4335" y="1095375"/>
            <a:ext cx="237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libri" panose="020F0502020204030204" pitchFamily="34" charset="0"/>
              </a:rPr>
              <a:t>Basic </a:t>
            </a:r>
            <a:r>
              <a:rPr lang="de-CH" b="1" dirty="0" err="1">
                <a:latin typeface="Calibri" panose="020F0502020204030204" pitchFamily="34" charset="0"/>
              </a:rPr>
              <a:t>algorithm</a:t>
            </a:r>
            <a:r>
              <a:rPr lang="de-CH" b="1" dirty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973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59081" y="974452"/>
            <a:ext cx="660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Then, use the values of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and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check the fit…</a:t>
            </a:r>
            <a:endParaRPr lang="de-CH" sz="2000" b="1" dirty="0">
              <a:latin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59080" y="1428750"/>
            <a:ext cx="55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1) ...graphically: scatterplot of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and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259081" y="4211955"/>
            <a:ext cx="8191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2) …numerically by calculating a </a:t>
            </a:r>
            <a:r>
              <a:rPr lang="en-US" sz="2000" b="1" dirty="0">
                <a:latin typeface="Calibri" panose="020F0502020204030204" pitchFamily="34" charset="0"/>
              </a:rPr>
              <a:t>Bayesian p-value </a:t>
            </a:r>
            <a:r>
              <a:rPr lang="en-US" sz="2000" dirty="0">
                <a:latin typeface="Calibri" panose="020F0502020204030204" pitchFamily="34" charset="0"/>
              </a:rPr>
              <a:t>= proportion of times that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&lt;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             </a:t>
            </a:r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close to 0.5: good fit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             </a:t>
            </a:r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close to 0 or 1: suggests doubtful fit</a:t>
            </a:r>
            <a:endParaRPr lang="de-CH" sz="2000" dirty="0">
              <a:latin typeface="Calibri" panose="020F0502020204030204" pitchFamily="34" charset="0"/>
            </a:endParaRP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7" y="1956594"/>
            <a:ext cx="2695651" cy="208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95996" y="2416505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No evidence of lack of fit if ~½ points above and </a:t>
            </a:r>
          </a:p>
          <a:p>
            <a:r>
              <a:rPr lang="de-CH" sz="1600" dirty="0">
                <a:latin typeface="Calibri" panose="020F0502020204030204" pitchFamily="34" charset="0"/>
              </a:rPr>
              <a:t>~½ </a:t>
            </a:r>
            <a:r>
              <a:rPr lang="de-CH" sz="1600" dirty="0" err="1">
                <a:latin typeface="Calibri" panose="020F0502020204030204" pitchFamily="34" charset="0"/>
              </a:rPr>
              <a:t>below</a:t>
            </a:r>
            <a:r>
              <a:rPr lang="de-CH" sz="1600" dirty="0">
                <a:latin typeface="Calibri" panose="020F0502020204030204" pitchFamily="34" charset="0"/>
              </a:rPr>
              <a:t> a 1:1 </a:t>
            </a:r>
            <a:r>
              <a:rPr lang="de-CH" sz="1600" dirty="0" err="1">
                <a:latin typeface="Calibri" panose="020F0502020204030204" pitchFamily="34" charset="0"/>
              </a:rPr>
              <a:t>line</a:t>
            </a:r>
            <a:endParaRPr lang="de-CH" sz="1600" dirty="0">
              <a:latin typeface="Calibri" panose="020F0502020204030204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6851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34341" y="947147"/>
            <a:ext cx="67669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On what response to define </a:t>
            </a:r>
            <a:r>
              <a:rPr lang="en-US" sz="2000" i="1" dirty="0">
                <a:latin typeface="Calibri" panose="020F0502020204030204" pitchFamily="34" charset="0"/>
              </a:rPr>
              <a:t>observed </a:t>
            </a:r>
            <a:r>
              <a:rPr lang="en-US" sz="2000" dirty="0">
                <a:latin typeface="Calibri" panose="020F0502020204030204" pitchFamily="34" charset="0"/>
              </a:rPr>
              <a:t>and </a:t>
            </a:r>
            <a:r>
              <a:rPr lang="en-US" sz="2000" i="1" dirty="0">
                <a:latin typeface="Calibri" panose="020F0502020204030204" pitchFamily="34" charset="0"/>
              </a:rPr>
              <a:t>expected </a:t>
            </a:r>
            <a:r>
              <a:rPr lang="en-US" sz="2000" dirty="0">
                <a:latin typeface="Calibri" panose="020F0502020204030204" pitchFamily="34" charset="0"/>
              </a:rPr>
              <a:t>values?</a:t>
            </a:r>
          </a:p>
          <a:p>
            <a:pPr marL="266700" indent="-266700"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Not on binary responses (i.e. detection histories) themselves</a:t>
            </a:r>
          </a:p>
          <a:p>
            <a:pPr marL="266700" indent="-266700"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Use some aggregating: </a:t>
            </a:r>
            <a:r>
              <a:rPr lang="en-US" sz="2000" b="1" dirty="0">
                <a:latin typeface="Calibri" panose="020F0502020204030204" pitchFamily="34" charset="0"/>
              </a:rPr>
              <a:t>m-array in CR data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3860" y="2344738"/>
            <a:ext cx="838962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CH" sz="2000" dirty="0" err="1">
                <a:latin typeface="Calibri" panose="020F0502020204030204" pitchFamily="34" charset="0"/>
              </a:rPr>
              <a:t>What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measure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of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discrepancy</a:t>
            </a:r>
            <a:r>
              <a:rPr lang="de-CH" sz="2000" dirty="0">
                <a:latin typeface="Calibri" panose="020F0502020204030204" pitchFamily="34" charset="0"/>
              </a:rPr>
              <a:t>?</a:t>
            </a:r>
          </a:p>
          <a:p>
            <a:pPr marL="266700" indent="-266700"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•	Different </a:t>
            </a:r>
            <a:r>
              <a:rPr lang="de-CH" sz="2000" dirty="0" err="1">
                <a:latin typeface="Calibri" panose="020F0502020204030204" pitchFamily="34" charset="0"/>
              </a:rPr>
              <a:t>options</a:t>
            </a:r>
            <a:r>
              <a:rPr lang="de-CH" sz="2000" dirty="0">
                <a:latin typeface="Calibri" panose="020F0502020204030204" pitchFamily="34" charset="0"/>
              </a:rPr>
              <a:t>, e.g.</a:t>
            </a:r>
          </a:p>
          <a:p>
            <a:pPr defTabSz="895350"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	– </a:t>
            </a:r>
            <a:r>
              <a:rPr lang="de-CH" sz="2000" b="1" dirty="0">
                <a:latin typeface="Calibri" panose="020F0502020204030204" pitchFamily="34" charset="0"/>
              </a:rPr>
              <a:t>Pearson </a:t>
            </a:r>
            <a:r>
              <a:rPr lang="de-CH" sz="2000" b="1" dirty="0" err="1">
                <a:latin typeface="Calibri" panose="020F0502020204030204" pitchFamily="34" charset="0"/>
              </a:rPr>
              <a:t>chi-squared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statistic</a:t>
            </a:r>
            <a:endParaRPr lang="de-CH" sz="20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	– </a:t>
            </a:r>
            <a:r>
              <a:rPr lang="de-CH" sz="2000" b="1" dirty="0">
                <a:latin typeface="Calibri" panose="020F0502020204030204" pitchFamily="34" charset="0"/>
              </a:rPr>
              <a:t>Freeman-</a:t>
            </a:r>
            <a:r>
              <a:rPr lang="de-CH" sz="2000" b="1" dirty="0" err="1">
                <a:latin typeface="Calibri" panose="020F0502020204030204" pitchFamily="34" charset="0"/>
              </a:rPr>
              <a:t>Tukey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statistic</a:t>
            </a:r>
            <a:endParaRPr lang="de-CH" sz="2000" dirty="0">
              <a:latin typeface="Calibri" panose="020F0502020204030204" pitchFamily="34" charset="0"/>
            </a:endParaRPr>
          </a:p>
          <a:p>
            <a:pPr marL="266700" indent="-266700"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Different measures sensible to different kinds of lack of fit; resulting P-values may differ substantially</a:t>
            </a:r>
          </a:p>
          <a:p>
            <a:pPr>
              <a:spcBef>
                <a:spcPts val="600"/>
              </a:spcBef>
              <a:tabLst>
                <a:tab pos="266700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•	Normally assess some global measure of lack of fit; can also assess 	particular features of the model (e.g. extreme values)</a:t>
            </a:r>
          </a:p>
          <a:p>
            <a:endParaRPr lang="de-CH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32353"/>
              </p:ext>
            </p:extLst>
          </p:nvPr>
        </p:nvGraphicFramePr>
        <p:xfrm>
          <a:off x="6210300" y="2504281"/>
          <a:ext cx="1606792" cy="5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92" name="Equation" r:id="rId4" imgW="1447560" imgH="495000" progId="Equation.DSMT4">
                  <p:embed/>
                </p:oleObj>
              </mc:Choice>
              <mc:Fallback>
                <p:oleObj name="Equation" r:id="rId4" imgW="14475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0300" y="2504281"/>
                        <a:ext cx="1606792" cy="54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51009"/>
              </p:ext>
            </p:extLst>
          </p:nvPr>
        </p:nvGraphicFramePr>
        <p:xfrm>
          <a:off x="6210301" y="3176323"/>
          <a:ext cx="1865585" cy="45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93" name="Equation" r:id="rId6" imgW="1650960" imgH="406080" progId="Equation.DSMT4">
                  <p:embed/>
                </p:oleObj>
              </mc:Choice>
              <mc:Fallback>
                <p:oleObj name="Equation" r:id="rId6" imgW="1650960" imgH="40608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1" y="3176323"/>
                        <a:ext cx="1865585" cy="458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Gerade Verbindung mit Pfeil 10"/>
          <p:cNvCxnSpPr/>
          <p:nvPr/>
        </p:nvCxnSpPr>
        <p:spPr>
          <a:xfrm flipV="1">
            <a:off x="4678680" y="2833688"/>
            <a:ext cx="1455421" cy="4505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4191000" y="3389315"/>
            <a:ext cx="1943100" cy="30638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894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19100" y="1109389"/>
            <a:ext cx="803148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Implicitly depend on priors</a:t>
            </a:r>
          </a:p>
          <a:p>
            <a:pPr marL="342900" indent="-34290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Bayesian P-values have been </a:t>
            </a:r>
            <a:r>
              <a:rPr lang="en-US" sz="2000" dirty="0" err="1">
                <a:latin typeface="Calibri" panose="020F0502020204030204" pitchFamily="34" charset="0"/>
              </a:rPr>
              <a:t>criticised</a:t>
            </a:r>
            <a:endParaRPr lang="en-US" sz="2000" dirty="0">
              <a:latin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anose="020F0502020204030204" pitchFamily="34" charset="0"/>
              </a:rPr>
              <a:t>They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use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data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twice</a:t>
            </a:r>
            <a:r>
              <a:rPr lang="de-CH" sz="2000" dirty="0">
                <a:latin typeface="Calibri" panose="020F0502020204030204" pitchFamily="34" charset="0"/>
              </a:rPr>
              <a:t>:</a:t>
            </a:r>
          </a:p>
          <a:p>
            <a:pPr defTabSz="809625"/>
            <a:r>
              <a:rPr lang="en-US" sz="2000" dirty="0">
                <a:latin typeface="Calibri" panose="020F0502020204030204" pitchFamily="34" charset="0"/>
              </a:rPr>
              <a:t>	simulate data; compare them to these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Not clear what values represent a good fit </a:t>
            </a:r>
          </a:p>
          <a:p>
            <a:endParaRPr lang="de-CH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Descriptive only! (not for model selection)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079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6492</Words>
  <Application>Microsoft Macintosh PowerPoint</Application>
  <PresentationFormat>Affichage à l'écran (16:10)</PresentationFormat>
  <Paragraphs>927</Paragraphs>
  <Slides>96</Slides>
  <Notes>76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96</vt:i4>
      </vt:variant>
    </vt:vector>
  </HeadingPairs>
  <TitlesOfParts>
    <vt:vector size="105" baseType="lpstr">
      <vt:lpstr>Arial</vt:lpstr>
      <vt:lpstr>Calibri</vt:lpstr>
      <vt:lpstr>Cambria Math</vt:lpstr>
      <vt:lpstr>Courier New</vt:lpstr>
      <vt:lpstr>Symbol</vt:lpstr>
      <vt:lpstr>Times New Roman</vt:lpstr>
      <vt:lpstr>Verdana</vt:lpstr>
      <vt:lpstr>Default Design</vt:lpstr>
      <vt:lpstr>Equation</vt:lpstr>
      <vt:lpstr>Bayesian integrated population modeling using JAGS  Estimation of survival probabilities using capture-recapture data       </vt:lpstr>
      <vt:lpstr>Présentation PowerPoint</vt:lpstr>
      <vt:lpstr>Présentation PowerPoint</vt:lpstr>
      <vt:lpstr>It is fairly easy to estimate survival, or is it?</vt:lpstr>
      <vt:lpstr>It is fairly easy to estimate survival, or is it?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Schätzung von Überlebensraten aus „unvollständigen“ Daten</dc:title>
  <dc:creator>Conservation Biology</dc:creator>
  <cp:lastModifiedBy>Olivier Gimenez</cp:lastModifiedBy>
  <cp:revision>954</cp:revision>
  <cp:lastPrinted>2002-12-02T08:17:39Z</cp:lastPrinted>
  <dcterms:created xsi:type="dcterms:W3CDTF">2002-07-08T11:29:57Z</dcterms:created>
  <dcterms:modified xsi:type="dcterms:W3CDTF">2020-11-21T14:57:34Z</dcterms:modified>
</cp:coreProperties>
</file>